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75" r:id="rId2"/>
    <p:sldMasterId id="2147483876" r:id="rId3"/>
    <p:sldMasterId id="2147483877" r:id="rId4"/>
    <p:sldMasterId id="2147483878" r:id="rId5"/>
  </p:sldMasterIdLst>
  <p:notesMasterIdLst>
    <p:notesMasterId r:id="rId23"/>
  </p:notesMasterIdLst>
  <p:handoutMasterIdLst>
    <p:handoutMasterId r:id="rId24"/>
  </p:handoutMasterIdLst>
  <p:sldIdLst>
    <p:sldId id="1647" r:id="rId6"/>
    <p:sldId id="1650" r:id="rId7"/>
    <p:sldId id="1325" r:id="rId8"/>
    <p:sldId id="1046" r:id="rId9"/>
    <p:sldId id="1648" r:id="rId10"/>
    <p:sldId id="1607" r:id="rId11"/>
    <p:sldId id="1651" r:id="rId12"/>
    <p:sldId id="1638" r:id="rId13"/>
    <p:sldId id="1606" r:id="rId14"/>
    <p:sldId id="1652" r:id="rId15"/>
    <p:sldId id="1653" r:id="rId16"/>
    <p:sldId id="1649" r:id="rId17"/>
    <p:sldId id="1626" r:id="rId18"/>
    <p:sldId id="1617" r:id="rId19"/>
    <p:sldId id="1624" r:id="rId20"/>
    <p:sldId id="1162" r:id="rId21"/>
    <p:sldId id="1471" r:id="rId22"/>
  </p:sldIdLst>
  <p:sldSz cx="9144000" cy="5143500" type="screen16x9"/>
  <p:notesSz cx="6797675" cy="9926638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CC"/>
    <a:srgbClr val="3333FF"/>
    <a:srgbClr val="00FF00"/>
    <a:srgbClr val="CCFFCC"/>
    <a:srgbClr val="52DCFC"/>
    <a:srgbClr val="3FFC0C"/>
    <a:srgbClr val="FFFFCC"/>
    <a:srgbClr val="66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3367" autoAdjust="0"/>
  </p:normalViewPr>
  <p:slideViewPr>
    <p:cSldViewPr snapToGrid="0">
      <p:cViewPr>
        <p:scale>
          <a:sx n="77" d="100"/>
          <a:sy n="77" d="100"/>
        </p:scale>
        <p:origin x="-1176" y="-396"/>
      </p:cViewPr>
      <p:guideLst>
        <p:guide orient="horz" pos="3032"/>
        <p:guide orient="horz" pos="1433"/>
        <p:guide orient="horz" pos="362"/>
        <p:guide orient="horz" pos="2675"/>
        <p:guide orient="horz" pos="2079"/>
        <p:guide orient="horz" pos="2522"/>
        <p:guide orient="horz" pos="668"/>
        <p:guide pos="158"/>
        <p:guide pos="5080"/>
        <p:guide pos="2154"/>
        <p:guide pos="3833"/>
        <p:guide pos="1020"/>
        <p:guide pos="3016"/>
        <p:guide pos="5738"/>
        <p:guide pos="567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44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89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68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43768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9474510A-949B-4B61-A4F0-139D9309E7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618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9D616801-5FB1-430D-B868-5D3955BF52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4665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07A96E-2B73-4737-93CB-120C391A3A24}" type="slidenum">
              <a:rPr lang="en-US" altLang="ja-JP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sz="800" dirty="0" smtClean="0"/>
          </a:p>
          <a:p>
            <a:pPr eaLnBrk="1" hangingPunct="1"/>
            <a:endParaRPr lang="en-GB" altLang="ja-JP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11F89F-B209-48D3-858E-93125A146E12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DE66E94F-A48C-4077-940C-4669C816AA5D}" type="slidenum">
              <a:rPr lang="en-US" altLang="ja-JP" sz="1200" u="none">
                <a:latin typeface="ArialMT" charset="-128"/>
                <a:ea typeface="ArialMT" charset="-128"/>
              </a:rPr>
              <a:pPr algn="r" eaLnBrk="1" hangingPunct="1"/>
              <a:t>2</a:t>
            </a:fld>
            <a:endParaRPr lang="en-US" altLang="ja-JP" sz="1200" u="none" dirty="0">
              <a:latin typeface="ArialMT" charset="-128"/>
              <a:ea typeface="ArialMT" charset="-128"/>
            </a:endParaRPr>
          </a:p>
        </p:txBody>
      </p:sp>
      <p:sp>
        <p:nvSpPr>
          <p:cNvPr id="139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2FB1CC-F27E-4138-B6CF-D16DD8AE896E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ja-JP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1100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91E8C-BDA9-46A4-B150-D05DE6638BAC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129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2CD71-B206-4FF3-8D00-3C13AED82DD0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914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FD18B-5959-4202-B1B6-0E314182E9BA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8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8F18-F5E2-4073-BC0E-50C24522C6E6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798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42B1-3F11-448A-A1E4-D0D2AF39925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980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A12B-F34F-4BE9-BFEF-0F6301FEFAC8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905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5BF6F-0CF8-43ED-BA70-862C13FDDE0C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01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BAE2-C954-47C5-8542-DEE378328F67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075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5E86-DEB2-44E2-9A74-445620B1B9BC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4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DDBE-81C3-4B2D-94CA-8ED602859898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438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4AFBA-91D5-45E3-B15B-ADCCCCC82DD2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30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EEF2-3BB9-4A86-8697-8F897E4CB2ED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851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1E25-28B8-49EB-98CF-B6BD0158FFF8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32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7ADD4-DA66-4DE8-8E80-0E0F21943FF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4312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5956-945E-45B0-B8CC-36F73D41FF80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3914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EE29-C03C-4E21-84EB-49BD8B7FD6B6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5028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EC17-A16D-4EF2-8E45-E9467AC5D007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3075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5D5F-AF8C-4B7A-86C0-586D9B7ECA80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108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E246-2ADD-45E5-BEE3-7C4726778840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5524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A231-9D34-45FC-9653-181CB95B0E93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396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0CED-337C-4E5F-AD89-4EB68593641F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9261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2BAA-B02D-4A1B-BF2C-3AA10119E04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692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C7C0-74E8-45C8-843C-E252752ACCD6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168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C1A0-A039-4CB1-A9E5-36FFF8B74C2F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7095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AD27-44B8-4AB8-805D-FA6C4341CF40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1607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B8FC-B3DA-423E-884C-80E7DB1F38A3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242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E822-337B-4C73-B0EA-B23CECBAEA9B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1329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93BE-0E74-4E60-96E9-2DD408D231F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080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F480-E1E0-4139-9C11-926380CE0D43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432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E713-6559-4590-9143-F5996A7E84AA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861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A8AE-A3C0-4CCC-9E3C-D03A555A8362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25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FC54-4A8F-48D0-8AF9-B7C70F2656EB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4279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9BF9-1186-4B72-A7FD-D5944A2A10E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1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CBFA-C25C-48AA-B92B-0B5A496FCDF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1663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2B6D-ED2E-4E27-9051-7E960EA79AD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1378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B2AD0-2E2A-480B-9D0C-9A280DD3501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7311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970B-AB88-4DF9-931D-F76A10C715A2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3758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C278-051F-4146-A183-E2C6E50E61A8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2657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5374-A7B9-40C1-8980-14FBCB44DB0E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5639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8A2B-328A-485C-B0B8-481808D899B2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5183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611E-2B6B-42C5-A853-815658EB9D2F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8211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A91D-9347-4F9E-A40B-7CA9FC4890C3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1074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4DCC-9E2A-4F07-A7F2-EE4F2358C466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0071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C871-09D0-4FC9-8E75-ABDB0B63A3A1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10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7D96-BBB3-4BB6-933D-39AD77C87B06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4941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743C5-5419-4904-8736-3E2E1384D3BC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512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A934-CB46-4F34-BA20-F2DE9FC7B9B5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8284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9B61-8231-4587-AFAF-DBA64B37511F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7457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94B0-08CB-432E-A003-9EF3F664439C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9852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FCBB-A5B1-485D-9958-BC720B91218F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5614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AE2D-26B1-427D-AE9E-66804712235F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1138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B318-7B48-48B5-8972-DD4CDCF448DF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479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AA4D-3038-416F-A59F-6C50E5C3A1B9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20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ED88-8CD3-42CC-9AEA-DC172FD7C5FB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34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C50E-0263-404E-B1CC-A17195F7C74B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6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F9CF-0CE0-4232-9633-F139F0ADF5A3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84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A96FE070-C465-4112-9AC9-709AD927FE59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1028" name="Picture 4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1" y="1"/>
            <a:ext cx="9142413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6" descr="名称未設定-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1" y="465535"/>
            <a:ext cx="9180513" cy="1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0681E8E-544E-424A-912F-6972E6B2D763}" type="slidenum">
              <a:rPr lang="ja-JP" altLang="en-US" sz="1400"/>
              <a:pPr eaLnBrk="1" hangingPunct="1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58A47670-6C49-4D42-A613-C88530411437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pic>
        <p:nvPicPr>
          <p:cNvPr id="2051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1" y="1"/>
            <a:ext cx="9142413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6" descr="名称未設定-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1" y="465535"/>
            <a:ext cx="9180513" cy="1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57150" y="589360"/>
            <a:ext cx="9048750" cy="322659"/>
            <a:chOff x="36" y="487"/>
            <a:chExt cx="5700" cy="271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2058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059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0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055" name="Rectangle 12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707CC61-4CC4-4A80-B0B9-36DE099BAC2C}" type="slidenum">
              <a:rPr lang="ja-JP" altLang="en-US" sz="1400"/>
              <a:pPr eaLnBrk="1" hangingPunct="1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C7B027E4-A90C-409E-959A-4A32FCFFBE32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3076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95425"/>
            <a:ext cx="9144000" cy="16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8" name="Rectangle 7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BD01EBB-C307-49FB-ADF4-AA3F65FAF302}" type="slidenum">
              <a:rPr lang="ja-JP" altLang="en-US" sz="1400"/>
              <a:pPr eaLnBrk="1" hangingPunct="1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0D8CFDAD-0C58-4E91-91D1-130A83BC8728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pic>
        <p:nvPicPr>
          <p:cNvPr id="4099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1" y="1"/>
            <a:ext cx="9142413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6" descr="名称未設定-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1" y="465535"/>
            <a:ext cx="9180513" cy="1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57150" y="589360"/>
            <a:ext cx="9048750" cy="322659"/>
            <a:chOff x="36" y="487"/>
            <a:chExt cx="5700" cy="271"/>
          </a:xfrm>
        </p:grpSpPr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4106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4107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4108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9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Rectangle 13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92244A-0B9F-41EE-96D9-714A2339CBA7}" type="slidenum">
              <a:rPr lang="ja-JP" altLang="en-US" sz="1400"/>
              <a:pPr eaLnBrk="1" hangingPunct="1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D16C6AFE-8861-4283-8BBB-CDD2DFBA559F}" type="datetimeFigureOut">
              <a:rPr lang="ja-JP" altLang="en-US"/>
              <a:pPr>
                <a:defRPr/>
              </a:pPr>
              <a:t>2016/8/4</a:t>
            </a:fld>
            <a:endParaRPr lang="en-US" altLang="ja-JP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124" name="Picture 4" descr="名称未設定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3"/>
            <a:ext cx="9144000" cy="27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83519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product phot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578"/>
            <a:ext cx="914400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879476" y="1515471"/>
            <a:ext cx="7375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000" b="1" dirty="0" smtClean="0">
                <a:solidFill>
                  <a:schemeClr val="bg1"/>
                </a:solidFill>
                <a:sym typeface="ＭＳ Ｐゴシック" pitchFamily="50" charset="-128"/>
              </a:rPr>
              <a:t>KX-HTS Step by Step Guide</a:t>
            </a:r>
            <a:r>
              <a:rPr lang="en-US" altLang="ja-JP" sz="3600" b="1" dirty="0">
                <a:solidFill>
                  <a:schemeClr val="bg1"/>
                </a:solidFill>
                <a:sym typeface="ＭＳ Ｐゴシック" pitchFamily="50" charset="-128"/>
              </a:rPr>
              <a:t/>
            </a:r>
            <a:br>
              <a:rPr lang="en-US" altLang="ja-JP" sz="3600" b="1" dirty="0">
                <a:solidFill>
                  <a:schemeClr val="bg1"/>
                </a:solidFill>
                <a:sym typeface="ＭＳ Ｐゴシック" pitchFamily="50" charset="-128"/>
              </a:rPr>
            </a:br>
            <a: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  <a:t>Basic Call</a:t>
            </a:r>
            <a:endParaRPr lang="en-US" altLang="ja-JP" sz="32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0" y="27705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ym typeface="ＭＳ Ｐゴシック" pitchFamily="50" charset="-128"/>
              </a:rPr>
              <a:t>August 4, </a:t>
            </a:r>
            <a:r>
              <a:rPr lang="en-US" altLang="ja-JP" sz="2800" b="1" dirty="0" smtClean="0">
                <a:sym typeface="ＭＳ Ｐゴシック" pitchFamily="50" charset="-128"/>
              </a:rPr>
              <a:t>2016</a:t>
            </a:r>
            <a:endParaRPr lang="en-US" altLang="ja-JP" sz="2800" b="1" dirty="0">
              <a:sym typeface="ＭＳ Ｐゴシック" pitchFamily="50" charset="-128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9913" y="4240657"/>
            <a:ext cx="673293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ja-JP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Specifications </a:t>
            </a: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subject to change without </a:t>
            </a:r>
            <a:r>
              <a:rPr lang="en-US" altLang="ja-JP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notice.</a:t>
            </a:r>
            <a:endParaRPr lang="ja-JP" altLang="en-US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357438" y="3409950"/>
            <a:ext cx="4457700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Panasonic System Networks</a:t>
            </a: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PBX SE team </a:t>
            </a:r>
            <a:endParaRPr lang="ja-JP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12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16. Record DISA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Manager extension can record a DISA greeting.</a:t>
            </a:r>
            <a:br>
              <a:rPr lang="en-US" altLang="ja-JP" sz="2000" dirty="0" smtClean="0"/>
            </a:br>
            <a:r>
              <a:rPr lang="en-US" altLang="ja-JP" sz="2000" dirty="0" smtClean="0"/>
              <a:t>Extension 101 and 103 are Manager by default.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&lt;IP Phone&gt;</a:t>
            </a:r>
            <a:br>
              <a:rPr lang="en-US" altLang="ja-JP" sz="2000" dirty="0" smtClean="0"/>
            </a:br>
            <a:r>
              <a:rPr lang="en-US" altLang="ja-JP" sz="2000" dirty="0" smtClean="0"/>
              <a:t>Dial *36 1(Recording) + 501 + Off hook.</a:t>
            </a:r>
            <a:br>
              <a:rPr lang="en-US" altLang="ja-JP" sz="2000" dirty="0" smtClean="0"/>
            </a:br>
            <a:r>
              <a:rPr lang="en-US" altLang="ja-JP" sz="2000" dirty="0" smtClean="0"/>
              <a:t>After confirmation tone, you can start recording.</a:t>
            </a:r>
            <a:br>
              <a:rPr lang="en-US" altLang="ja-JP" sz="2000" dirty="0" smtClean="0"/>
            </a:br>
            <a:r>
              <a:rPr lang="en-US" altLang="ja-JP" dirty="0" smtClean="0"/>
              <a:t>“Hello this is Panasonic Travel….”</a:t>
            </a:r>
            <a:br>
              <a:rPr lang="en-US" altLang="ja-JP" dirty="0" smtClean="0"/>
            </a:br>
            <a:r>
              <a:rPr lang="en-US" altLang="ja-JP" sz="2000" dirty="0" smtClean="0"/>
              <a:t>To end record, dial #.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To delete : *36 0 + 501 + Off hook</a:t>
            </a:r>
            <a:br>
              <a:rPr lang="en-US" altLang="ja-JP" sz="2000" dirty="0" smtClean="0"/>
            </a:br>
            <a:r>
              <a:rPr lang="en-US" altLang="ja-JP" sz="2000" dirty="0" smtClean="0"/>
              <a:t>To listen :  </a:t>
            </a:r>
            <a:r>
              <a:rPr lang="en-US" altLang="ja-JP" sz="2000" dirty="0" smtClean="0"/>
              <a:t>*</a:t>
            </a:r>
            <a:r>
              <a:rPr lang="en-US" altLang="ja-JP" sz="2000" dirty="0" smtClean="0"/>
              <a:t>36 2 + 501 + Off hook</a:t>
            </a:r>
            <a:endParaRPr lang="ja-JP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17. Test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Call CO 1 to 3 from PSTN.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    </a:t>
            </a:r>
            <a:r>
              <a:rPr lang="en-US" altLang="ja-JP" sz="2000" dirty="0"/>
              <a:t>CO-1  to Extension 101</a:t>
            </a:r>
            <a:br>
              <a:rPr lang="en-US" altLang="ja-JP" sz="2000" dirty="0"/>
            </a:br>
            <a:r>
              <a:rPr lang="en-US" altLang="ja-JP" sz="2000" dirty="0"/>
              <a:t>    CO-2  to Group (101 + 102)</a:t>
            </a:r>
            <a:br>
              <a:rPr lang="en-US" altLang="ja-JP" sz="2000" dirty="0"/>
            </a:br>
            <a:r>
              <a:rPr lang="en-US" altLang="ja-JP" sz="2000" dirty="0"/>
              <a:t>    CO-3 to DISA AA</a:t>
            </a:r>
          </a:p>
          <a:p>
            <a:pPr algn="l" eaLnBrk="1" hangingPunct="1"/>
            <a:endParaRPr lang="ja-JP" altLang="en-US" sz="2000" dirty="0">
              <a:cs typeface="Arial" pitchFamily="34" charset="0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5761737" y="3926207"/>
            <a:ext cx="3456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101              102              103</a:t>
            </a:r>
            <a:br>
              <a:rPr lang="en-US" altLang="ja-JP" sz="1200" dirty="0" smtClean="0"/>
            </a:br>
            <a:r>
              <a:rPr lang="en-US" altLang="ja-JP" sz="1200" dirty="0" smtClean="0"/>
              <a:t>                               Dial 9-012-345-6789                  </a:t>
            </a:r>
            <a:endParaRPr lang="ja-JP" altLang="en-US" sz="1200" dirty="0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H="1">
            <a:off x="7463470" y="1802880"/>
            <a:ext cx="1" cy="126019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 flipH="1">
            <a:off x="6835203" y="3046547"/>
            <a:ext cx="517056" cy="65066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7335366" y="3046547"/>
            <a:ext cx="399953" cy="631333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899" y="3441913"/>
            <a:ext cx="790490" cy="4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6" descr="HGT10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85" y="3548612"/>
            <a:ext cx="784122" cy="4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26"/>
          <p:cNvSpPr>
            <a:spLocks noChangeShapeType="1"/>
          </p:cNvSpPr>
          <p:nvPr/>
        </p:nvSpPr>
        <p:spPr bwMode="auto">
          <a:xfrm flipH="1">
            <a:off x="6598499" y="1802880"/>
            <a:ext cx="744395" cy="61904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auto">
          <a:xfrm>
            <a:off x="5573835" y="2474163"/>
            <a:ext cx="14828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012- 345- 6789</a:t>
            </a:r>
            <a:endParaRPr lang="ja-JP" altLang="en-US" sz="1200" dirty="0"/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 flipH="1">
            <a:off x="7245160" y="1844067"/>
            <a:ext cx="1" cy="126019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14" name="Picture 96" descr="HGT10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32" y="2118353"/>
            <a:ext cx="784122" cy="4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 flipH="1">
            <a:off x="7677655" y="1806996"/>
            <a:ext cx="1" cy="126019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835203" y="1630571"/>
            <a:ext cx="1015385" cy="3693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ja-JP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PSTN</a:t>
            </a:r>
            <a:br>
              <a:rPr lang="en-US" altLang="ja-JP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ja-JP" altLang="en-US" sz="12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H="1">
            <a:off x="5907474" y="3096432"/>
            <a:ext cx="1373111" cy="63684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524" y="3458386"/>
            <a:ext cx="790490" cy="4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1"/>
          <p:cNvSpPr>
            <a:spLocks noChangeArrowheads="1"/>
          </p:cNvSpPr>
          <p:nvPr/>
        </p:nvSpPr>
        <p:spPr bwMode="auto">
          <a:xfrm>
            <a:off x="6820144" y="2899837"/>
            <a:ext cx="1030444" cy="338554"/>
          </a:xfrm>
          <a:prstGeom prst="rect">
            <a:avLst/>
          </a:prstGeom>
          <a:solidFill>
            <a:srgbClr val="3333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KX-HTS</a:t>
            </a:r>
            <a:endParaRPr lang="ja-JP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>
                <a:solidFill>
                  <a:schemeClr val="bg1"/>
                </a:solidFill>
              </a:rPr>
              <a:t>Chapter 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2</a:t>
            </a:r>
            <a:r>
              <a:rPr lang="en-US" altLang="ja-JP" sz="4000" b="1" dirty="0">
                <a:solidFill>
                  <a:schemeClr val="bg1"/>
                </a:solidFill>
              </a:rPr>
              <a:t/>
            </a:r>
            <a:br>
              <a:rPr lang="en-US" altLang="ja-JP" sz="4000" b="1" dirty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Outgoing Call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21. TRS level for Extension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TRS level can be programmed for each extension and time service</a:t>
            </a:r>
            <a:r>
              <a:rPr lang="en-US" altLang="ja-JP" sz="2000" dirty="0" smtClean="0"/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For example, 101 for level 2 and 102 for level 3.</a:t>
            </a:r>
            <a:endParaRPr lang="ja-JP" altLang="en-US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18" y="1444298"/>
            <a:ext cx="7324593" cy="312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5486399" y="3577892"/>
            <a:ext cx="1754659" cy="635768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566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22. Leading Digits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Allow and deny can be programmed for dial.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Phone </a:t>
            </a:r>
            <a:r>
              <a:rPr lang="en-US" altLang="ja-JP" dirty="0" smtClean="0"/>
              <a:t>number </a:t>
            </a:r>
            <a:r>
              <a:rPr lang="en-US" altLang="ja-JP" dirty="0" smtClean="0"/>
              <a:t>of pubic telephone network has </a:t>
            </a:r>
            <a:r>
              <a:rPr lang="en-US" altLang="ja-JP" dirty="0" smtClean="0"/>
              <a:t>to be programmed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If programming is as follows,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9/0-</a:t>
            </a:r>
            <a:r>
              <a:rPr lang="en-US" altLang="ja-JP" dirty="0" smtClean="0">
                <a:solidFill>
                  <a:srgbClr val="FF0000"/>
                </a:solidFill>
              </a:rPr>
              <a:t>011</a:t>
            </a:r>
            <a:r>
              <a:rPr lang="en-US" altLang="ja-JP" dirty="0" smtClean="0"/>
              <a:t>-xxxxxxxxxxx except 9/0-</a:t>
            </a:r>
            <a:r>
              <a:rPr lang="en-US" altLang="ja-JP" dirty="0" smtClean="0">
                <a:solidFill>
                  <a:srgbClr val="FF0000"/>
                </a:solidFill>
              </a:rPr>
              <a:t>011-81</a:t>
            </a:r>
            <a:r>
              <a:rPr lang="en-US" altLang="ja-JP" dirty="0" smtClean="0"/>
              <a:t>-xxxxxxxx is </a:t>
            </a:r>
            <a:r>
              <a:rPr lang="en-US" altLang="ja-JP" dirty="0" smtClean="0"/>
              <a:t>restricted for TRS level </a:t>
            </a:r>
            <a:r>
              <a:rPr lang="en-US" altLang="ja-JP" dirty="0"/>
              <a:t>2.</a:t>
            </a:r>
            <a:br>
              <a:rPr lang="en-US" altLang="ja-JP" dirty="0"/>
            </a:br>
            <a:r>
              <a:rPr lang="en-US" altLang="ja-JP" dirty="0"/>
              <a:t>9/0-</a:t>
            </a:r>
            <a:r>
              <a:rPr lang="en-US" altLang="ja-JP" dirty="0">
                <a:solidFill>
                  <a:srgbClr val="FF0000"/>
                </a:solidFill>
              </a:rPr>
              <a:t>011</a:t>
            </a:r>
            <a:r>
              <a:rPr lang="en-US" altLang="ja-JP" dirty="0"/>
              <a:t>-xxxxxxxxxxx </a:t>
            </a:r>
            <a:r>
              <a:rPr lang="en-US" altLang="ja-JP" dirty="0" smtClean="0"/>
              <a:t>including 9/0-</a:t>
            </a:r>
            <a:r>
              <a:rPr lang="en-US" altLang="ja-JP" dirty="0" smtClean="0">
                <a:solidFill>
                  <a:srgbClr val="FF0000"/>
                </a:solidFill>
              </a:rPr>
              <a:t>011-81</a:t>
            </a:r>
            <a:r>
              <a:rPr lang="en-US" altLang="ja-JP" dirty="0" smtClean="0"/>
              <a:t>-xxxxxxxx </a:t>
            </a:r>
            <a:r>
              <a:rPr lang="en-US" altLang="ja-JP" dirty="0"/>
              <a:t>is restricted for TRS level </a:t>
            </a:r>
            <a:r>
              <a:rPr lang="en-US" altLang="ja-JP" dirty="0" smtClean="0"/>
              <a:t>3.</a:t>
            </a:r>
            <a:endParaRPr lang="ja-JP" altLang="en-US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158587"/>
            <a:ext cx="69151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3693517" y="3652031"/>
            <a:ext cx="1236830" cy="635768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8" name="角丸四角形 7"/>
          <p:cNvSpPr/>
          <p:nvPr/>
        </p:nvSpPr>
        <p:spPr>
          <a:xfrm>
            <a:off x="6033062" y="3168663"/>
            <a:ext cx="1862905" cy="1119136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891498" y="4854180"/>
            <a:ext cx="7712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011 is international access code from Canada. 81 is country code of Japan.</a:t>
            </a:r>
            <a:endParaRPr lang="ja-JP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23. Emergency Dial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Emergency dial overrides TRS (Restriction).</a:t>
            </a:r>
            <a:endParaRPr lang="ja-JP" altLang="en-US" sz="2000" dirty="0"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290638"/>
            <a:ext cx="59150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1"/>
          <p:cNvSpPr>
            <a:spLocks noChangeArrowheads="1"/>
          </p:cNvSpPr>
          <p:nvPr/>
        </p:nvSpPr>
        <p:spPr bwMode="auto">
          <a:xfrm>
            <a:off x="891498" y="4854180"/>
            <a:ext cx="7712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911 is to call police in Canada.</a:t>
            </a:r>
            <a:endParaRPr lang="ja-JP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>
                <a:solidFill>
                  <a:schemeClr val="bg1"/>
                </a:solidFill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90501" y="-9502"/>
            <a:ext cx="8791575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>
                <a:solidFill>
                  <a:schemeClr val="bg1"/>
                </a:solidFill>
                <a:sym typeface="ＭＳ Ｐゴシック" pitchFamily="50" charset="-128"/>
              </a:rPr>
              <a:t>Revision</a:t>
            </a:r>
          </a:p>
        </p:txBody>
      </p:sp>
      <p:graphicFrame>
        <p:nvGraphicFramePr>
          <p:cNvPr id="4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72804"/>
              </p:ext>
            </p:extLst>
          </p:nvPr>
        </p:nvGraphicFramePr>
        <p:xfrm>
          <a:off x="409576" y="708422"/>
          <a:ext cx="8264525" cy="3436862"/>
        </p:xfrm>
        <a:graphic>
          <a:graphicData uri="http://schemas.openxmlformats.org/drawingml/2006/table">
            <a:tbl>
              <a:tblPr/>
              <a:tblGrid>
                <a:gridCol w="1654002"/>
                <a:gridCol w="1519881"/>
                <a:gridCol w="5090642"/>
              </a:tblGrid>
              <a:tr h="2515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Date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No.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Change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82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June 30, 2015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First draft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July 23, 2015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2nd draft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July 28, 2016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GUI was revised.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First official release</a:t>
                      </a: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August 4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16 (Page 10)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Explanation was revised.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Chapter 2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Arial" pitchFamily="34" charset="0"/>
                        </a:rPr>
                        <a:t>Explanation was revised.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0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This document explains programming for following example.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1. Incoming call</a:t>
            </a:r>
            <a:br>
              <a:rPr lang="en-US" altLang="ja-JP" sz="2000" dirty="0" smtClean="0"/>
            </a:br>
            <a:r>
              <a:rPr lang="en-US" altLang="ja-JP" dirty="0" smtClean="0"/>
              <a:t>    from CO-1  to Extension 101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    from CO-2  to Group (101 + 102)</a:t>
            </a:r>
            <a:br>
              <a:rPr lang="en-US" altLang="ja-JP" dirty="0" smtClean="0"/>
            </a:br>
            <a:r>
              <a:rPr lang="en-US" altLang="ja-JP" dirty="0" smtClean="0"/>
              <a:t>    from CO-3 to DISA AA and dial 1 to Group</a:t>
            </a:r>
          </a:p>
          <a:p>
            <a:pPr algn="l" eaLnBrk="1" hangingPunct="1"/>
            <a:r>
              <a:rPr lang="en-US" altLang="ja-JP" dirty="0" smtClean="0"/>
              <a:t>    AA : Automated Attendant</a:t>
            </a:r>
            <a:br>
              <a:rPr lang="en-US" altLang="ja-JP" dirty="0" smtClean="0"/>
            </a:br>
            <a:r>
              <a:rPr lang="en-US" altLang="ja-JP" dirty="0" smtClean="0"/>
              <a:t>    “Hello this is Panasonic Travel,</a:t>
            </a:r>
            <a:br>
              <a:rPr lang="en-US" altLang="ja-JP" dirty="0" smtClean="0"/>
            </a:br>
            <a:r>
              <a:rPr lang="en-US" altLang="ja-JP" dirty="0" smtClean="0"/>
              <a:t>      dial 1 to book Niseko Snow hotel,</a:t>
            </a:r>
            <a:br>
              <a:rPr lang="en-US" altLang="ja-JP" dirty="0" smtClean="0"/>
            </a:br>
            <a:r>
              <a:rPr lang="en-US" altLang="ja-JP" dirty="0" smtClean="0"/>
              <a:t>      dial 2 to..  .”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dirty="0" smtClean="0"/>
              <a:t>2. TRS (Toll Restriction) for outgoing call</a:t>
            </a:r>
            <a:endParaRPr lang="ja-JP" altLang="en-US" sz="2000" dirty="0">
              <a:cs typeface="Arial" pitchFamily="34" charset="0"/>
            </a:endParaRPr>
          </a:p>
        </p:txBody>
      </p:sp>
      <p:sp>
        <p:nvSpPr>
          <p:cNvPr id="1397762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1. Overview</a:t>
            </a:r>
            <a:endParaRPr lang="en-US" altLang="ja-JP" sz="2800" b="1" u="none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sp>
        <p:nvSpPr>
          <p:cNvPr id="54" name="Rectangle 71"/>
          <p:cNvSpPr>
            <a:spLocks noChangeArrowheads="1"/>
          </p:cNvSpPr>
          <p:nvPr/>
        </p:nvSpPr>
        <p:spPr bwMode="auto">
          <a:xfrm>
            <a:off x="5761737" y="3926207"/>
            <a:ext cx="3456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101              102              103</a:t>
            </a:r>
            <a:br>
              <a:rPr lang="en-US" altLang="ja-JP" sz="1200" dirty="0" smtClean="0"/>
            </a:br>
            <a:r>
              <a:rPr lang="en-US" altLang="ja-JP" sz="1200" dirty="0" smtClean="0"/>
              <a:t>                               Dial 9-012-345-6789                  </a:t>
            </a:r>
            <a:endParaRPr lang="ja-JP" altLang="en-US" sz="1200" dirty="0"/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H="1">
            <a:off x="7463470" y="1802880"/>
            <a:ext cx="1" cy="126019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6835203" y="3046547"/>
            <a:ext cx="517056" cy="65066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7335366" y="3046547"/>
            <a:ext cx="399953" cy="631333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899" y="3441913"/>
            <a:ext cx="790490" cy="4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96" descr="HGT10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85" y="3548612"/>
            <a:ext cx="784122" cy="4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Line 26"/>
          <p:cNvSpPr>
            <a:spLocks noChangeShapeType="1"/>
          </p:cNvSpPr>
          <p:nvPr/>
        </p:nvSpPr>
        <p:spPr bwMode="auto">
          <a:xfrm flipH="1">
            <a:off x="6598499" y="1802880"/>
            <a:ext cx="744395" cy="61904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5573835" y="2474163"/>
            <a:ext cx="14828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012- 345- 6789</a:t>
            </a:r>
            <a:endParaRPr lang="ja-JP" altLang="en-US" sz="1200" dirty="0"/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245160" y="1844067"/>
            <a:ext cx="1" cy="126019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65" name="Picture 96" descr="HGT10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32" y="2118353"/>
            <a:ext cx="784122" cy="4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ine 26"/>
          <p:cNvSpPr>
            <a:spLocks noChangeShapeType="1"/>
          </p:cNvSpPr>
          <p:nvPr/>
        </p:nvSpPr>
        <p:spPr bwMode="auto">
          <a:xfrm flipH="1">
            <a:off x="7677655" y="1806996"/>
            <a:ext cx="1" cy="126019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6835203" y="1630571"/>
            <a:ext cx="1015385" cy="3693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ja-JP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PSTN</a:t>
            </a:r>
            <a:br>
              <a:rPr lang="en-US" altLang="ja-JP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ja-JP" altLang="en-US" sz="12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5907474" y="3096432"/>
            <a:ext cx="1373111" cy="63684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524" y="3458386"/>
            <a:ext cx="790490" cy="4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81"/>
          <p:cNvSpPr>
            <a:spLocks noChangeArrowheads="1"/>
          </p:cNvSpPr>
          <p:nvPr/>
        </p:nvSpPr>
        <p:spPr bwMode="auto">
          <a:xfrm>
            <a:off x="6820144" y="2899837"/>
            <a:ext cx="1030444" cy="338554"/>
          </a:xfrm>
          <a:prstGeom prst="rect">
            <a:avLst/>
          </a:prstGeom>
          <a:solidFill>
            <a:srgbClr val="3333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KX-HTS</a:t>
            </a:r>
            <a:endParaRPr lang="ja-JP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90501" y="52283"/>
            <a:ext cx="8791575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2. </a:t>
            </a: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Table of Contents</a:t>
            </a:r>
          </a:p>
        </p:txBody>
      </p:sp>
      <p:graphicFrame>
        <p:nvGraphicFramePr>
          <p:cNvPr id="5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06789"/>
              </p:ext>
            </p:extLst>
          </p:nvPr>
        </p:nvGraphicFramePr>
        <p:xfrm>
          <a:off x="716436" y="794921"/>
          <a:ext cx="7710873" cy="1120116"/>
        </p:xfrm>
        <a:graphic>
          <a:graphicData uri="http://schemas.openxmlformats.org/drawingml/2006/table">
            <a:tbl>
              <a:tblPr/>
              <a:tblGrid>
                <a:gridCol w="1647825"/>
                <a:gridCol w="6063048"/>
              </a:tblGrid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Chapter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Contents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Incoming Call : DIL / Group / DISA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Outgoing Call : TRS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>
                <a:solidFill>
                  <a:schemeClr val="bg1"/>
                </a:solidFill>
              </a:rPr>
              <a:t>Chapter 1</a:t>
            </a:r>
            <a:br>
              <a:rPr lang="en-US" altLang="ja-JP" sz="4000" b="1" dirty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Incoming Call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11. DIL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Select “101” for CO-1.</a:t>
            </a:r>
            <a:br>
              <a:rPr lang="en-US" altLang="ja-JP" sz="2000" dirty="0" smtClean="0"/>
            </a:br>
            <a:r>
              <a:rPr lang="en-US" altLang="ja-JP" sz="2000" dirty="0" smtClean="0"/>
              <a:t>Select “602:Group” for CO-2.</a:t>
            </a:r>
            <a:br>
              <a:rPr lang="en-US" altLang="ja-JP" sz="2000" dirty="0" smtClean="0"/>
            </a:br>
            <a:r>
              <a:rPr lang="en-US" altLang="ja-JP" sz="2000" dirty="0" smtClean="0"/>
              <a:t>Select “501:DISA” for CO-3.</a:t>
            </a:r>
            <a:br>
              <a:rPr lang="en-US" altLang="ja-JP" sz="2000" dirty="0" smtClean="0"/>
            </a:br>
            <a:r>
              <a:rPr lang="en-US" altLang="ja-JP" sz="2000" dirty="0" smtClean="0"/>
              <a:t>Different destination can be programmed for time service.</a:t>
            </a:r>
            <a:endParaRPr lang="ja-JP" altLang="en-US" sz="2000" dirty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27053"/>
            <a:ext cx="76771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2369039" y="2861194"/>
            <a:ext cx="2833148" cy="267523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949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12. Week Table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Time service can be switched automatically using week table</a:t>
            </a:r>
            <a:br>
              <a:rPr lang="en-US" altLang="ja-JP" sz="2000" dirty="0" smtClean="0"/>
            </a:br>
            <a:r>
              <a:rPr lang="en-US" altLang="ja-JP" sz="2000" dirty="0" smtClean="0"/>
              <a:t>or manually.</a:t>
            </a:r>
            <a:br>
              <a:rPr lang="en-US" altLang="ja-JP" sz="2000" dirty="0" smtClean="0"/>
            </a:br>
            <a:r>
              <a:rPr lang="en-US" altLang="ja-JP" sz="2000" dirty="0" smtClean="0"/>
              <a:t>Current time service can be confirmed and switched by Web-MC.</a:t>
            </a:r>
            <a:endParaRPr lang="ja-JP" altLang="en-US" sz="2000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40" y="1825068"/>
            <a:ext cx="6752581" cy="290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13. Extension Group - Member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Select “101” and “102” as member for group “602”.</a:t>
            </a:r>
            <a:endParaRPr lang="ja-JP" altLang="en-US" sz="2000" dirty="0"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375725"/>
            <a:ext cx="52292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2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14. DISA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Select “602” for AA-1 of  DISA501.</a:t>
            </a:r>
            <a:endParaRPr lang="ja-JP" altLang="en-US" sz="2000" dirty="0"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68361"/>
            <a:ext cx="7543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4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15. Music on Hold for DISA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Sending Music or Ring-back tone can be selected for DISA call.</a:t>
            </a:r>
            <a:endParaRPr lang="ja-JP" altLang="en-US" sz="2000" dirty="0"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323975"/>
            <a:ext cx="622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標準提案書</Template>
  <TotalTime>92041</TotalTime>
  <Words>301</Words>
  <Application>Microsoft Office PowerPoint</Application>
  <PresentationFormat>画面に合わせる (16:9)</PresentationFormat>
  <Paragraphs>81</Paragraphs>
  <Slides>17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デザインの設定</vt:lpstr>
      <vt:lpstr>1_デザインの設定</vt:lpstr>
      <vt:lpstr>2_デザインの設定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野中 亮太&lt;nonaka.ryota@jp.panasonic.com&gt;</dc:creator>
  <cp:lastModifiedBy>野中</cp:lastModifiedBy>
  <cp:revision>5253</cp:revision>
  <dcterms:created xsi:type="dcterms:W3CDTF">2005-08-18T01:22:58Z</dcterms:created>
  <dcterms:modified xsi:type="dcterms:W3CDTF">2016-08-04T06:37:30Z</dcterms:modified>
</cp:coreProperties>
</file>