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4" r:id="rId1"/>
    <p:sldMasterId id="2147483875" r:id="rId2"/>
    <p:sldMasterId id="2147483876" r:id="rId3"/>
    <p:sldMasterId id="2147483877" r:id="rId4"/>
    <p:sldMasterId id="2147483878" r:id="rId5"/>
  </p:sldMasterIdLst>
  <p:notesMasterIdLst>
    <p:notesMasterId r:id="rId50"/>
  </p:notesMasterIdLst>
  <p:handoutMasterIdLst>
    <p:handoutMasterId r:id="rId51"/>
  </p:handoutMasterIdLst>
  <p:sldIdLst>
    <p:sldId id="751" r:id="rId6"/>
    <p:sldId id="1643" r:id="rId7"/>
    <p:sldId id="1616" r:id="rId8"/>
    <p:sldId id="1645" r:id="rId9"/>
    <p:sldId id="1325" r:id="rId10"/>
    <p:sldId id="1046" r:id="rId11"/>
    <p:sldId id="1632" r:id="rId12"/>
    <p:sldId id="1613" r:id="rId13"/>
    <p:sldId id="1615" r:id="rId14"/>
    <p:sldId id="1617" r:id="rId15"/>
    <p:sldId id="1618" r:id="rId16"/>
    <p:sldId id="1614" r:id="rId17"/>
    <p:sldId id="1553" r:id="rId18"/>
    <p:sldId id="1603" r:id="rId19"/>
    <p:sldId id="1604" r:id="rId20"/>
    <p:sldId id="1605" r:id="rId21"/>
    <p:sldId id="1606" r:id="rId22"/>
    <p:sldId id="1609" r:id="rId23"/>
    <p:sldId id="1610" r:id="rId24"/>
    <p:sldId id="1612" r:id="rId25"/>
    <p:sldId id="1611" r:id="rId26"/>
    <p:sldId id="1628" r:id="rId27"/>
    <p:sldId id="1556" r:id="rId28"/>
    <p:sldId id="1626" r:id="rId29"/>
    <p:sldId id="1644" r:id="rId30"/>
    <p:sldId id="1654" r:id="rId31"/>
    <p:sldId id="1653" r:id="rId32"/>
    <p:sldId id="1649" r:id="rId33"/>
    <p:sldId id="1650" r:id="rId34"/>
    <p:sldId id="1651" r:id="rId35"/>
    <p:sldId id="1652" r:id="rId36"/>
    <p:sldId id="1621" r:id="rId37"/>
    <p:sldId id="1624" r:id="rId38"/>
    <p:sldId id="1631" r:id="rId39"/>
    <p:sldId id="1647" r:id="rId40"/>
    <p:sldId id="1636" r:id="rId41"/>
    <p:sldId id="1648" r:id="rId42"/>
    <p:sldId id="1633" r:id="rId43"/>
    <p:sldId id="1635" r:id="rId44"/>
    <p:sldId id="1637" r:id="rId45"/>
    <p:sldId id="1638" r:id="rId46"/>
    <p:sldId id="1655" r:id="rId47"/>
    <p:sldId id="1162" r:id="rId48"/>
    <p:sldId id="1471" r:id="rId49"/>
  </p:sldIdLst>
  <p:sldSz cx="9144000" cy="5143500" type="screen16x9"/>
  <p:notesSz cx="6797675" cy="9926638"/>
  <p:defaultTextStyle>
    <a:defPPr>
      <a:defRPr lang="ja-JP"/>
    </a:defPPr>
    <a:lvl1pPr algn="ctr" rtl="0" fontAlgn="base">
      <a:spcBef>
        <a:spcPct val="50000"/>
      </a:spcBef>
      <a:spcAft>
        <a:spcPct val="0"/>
      </a:spcAft>
      <a:defRPr kumimoji="1" sz="1600" kern="1200">
        <a:solidFill>
          <a:schemeClr val="tx1"/>
        </a:solidFill>
        <a:latin typeface="Arial" pitchFamily="34" charset="0"/>
        <a:ea typeface="ＭＳ Ｐゴシック" pitchFamily="50" charset="-128"/>
        <a:cs typeface="+mn-cs"/>
      </a:defRPr>
    </a:lvl1pPr>
    <a:lvl2pPr marL="457200" algn="ctr" rtl="0" fontAlgn="base">
      <a:spcBef>
        <a:spcPct val="50000"/>
      </a:spcBef>
      <a:spcAft>
        <a:spcPct val="0"/>
      </a:spcAft>
      <a:defRPr kumimoji="1" sz="1600" kern="1200">
        <a:solidFill>
          <a:schemeClr val="tx1"/>
        </a:solidFill>
        <a:latin typeface="Arial" pitchFamily="34" charset="0"/>
        <a:ea typeface="ＭＳ Ｐゴシック" pitchFamily="50" charset="-128"/>
        <a:cs typeface="+mn-cs"/>
      </a:defRPr>
    </a:lvl2pPr>
    <a:lvl3pPr marL="914400" algn="ctr" rtl="0" fontAlgn="base">
      <a:spcBef>
        <a:spcPct val="50000"/>
      </a:spcBef>
      <a:spcAft>
        <a:spcPct val="0"/>
      </a:spcAft>
      <a:defRPr kumimoji="1" sz="1600" kern="1200">
        <a:solidFill>
          <a:schemeClr val="tx1"/>
        </a:solidFill>
        <a:latin typeface="Arial" pitchFamily="34" charset="0"/>
        <a:ea typeface="ＭＳ Ｐゴシック" pitchFamily="50" charset="-128"/>
        <a:cs typeface="+mn-cs"/>
      </a:defRPr>
    </a:lvl3pPr>
    <a:lvl4pPr marL="1371600" algn="ctr" rtl="0" fontAlgn="base">
      <a:spcBef>
        <a:spcPct val="50000"/>
      </a:spcBef>
      <a:spcAft>
        <a:spcPct val="0"/>
      </a:spcAft>
      <a:defRPr kumimoji="1" sz="1600" kern="1200">
        <a:solidFill>
          <a:schemeClr val="tx1"/>
        </a:solidFill>
        <a:latin typeface="Arial" pitchFamily="34" charset="0"/>
        <a:ea typeface="ＭＳ Ｐゴシック" pitchFamily="50" charset="-128"/>
        <a:cs typeface="+mn-cs"/>
      </a:defRPr>
    </a:lvl4pPr>
    <a:lvl5pPr marL="1828800" algn="ctr" rtl="0" fontAlgn="base">
      <a:spcBef>
        <a:spcPct val="50000"/>
      </a:spcBef>
      <a:spcAft>
        <a:spcPct val="0"/>
      </a:spcAft>
      <a:defRPr kumimoji="1" sz="1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3333FF"/>
    <a:srgbClr val="3FFC0C"/>
    <a:srgbClr val="0000CC"/>
    <a:srgbClr val="00FF00"/>
    <a:srgbClr val="CCFFCC"/>
    <a:srgbClr val="52DCFC"/>
    <a:srgbClr val="FFFFCC"/>
    <a:srgbClr val="66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3197" autoAdjust="0"/>
  </p:normalViewPr>
  <p:slideViewPr>
    <p:cSldViewPr snapToGrid="0">
      <p:cViewPr>
        <p:scale>
          <a:sx n="77" d="100"/>
          <a:sy n="77" d="100"/>
        </p:scale>
        <p:origin x="-1158" y="-396"/>
      </p:cViewPr>
      <p:guideLst>
        <p:guide orient="horz" pos="3032"/>
        <p:guide orient="horz" pos="1433"/>
        <p:guide orient="horz" pos="362"/>
        <p:guide orient="horz" pos="2675"/>
        <p:guide orient="horz" pos="2079"/>
        <p:guide orient="horz" pos="2522"/>
        <p:guide orient="horz" pos="668"/>
        <p:guide pos="158"/>
        <p:guide pos="5080"/>
        <p:guide pos="2154"/>
        <p:guide pos="3833"/>
        <p:guide pos="1020"/>
        <p:guide pos="3016"/>
        <p:guide pos="5738"/>
        <p:guide pos="5670"/>
      </p:guideLst>
    </p:cSldViewPr>
  </p:slideViewPr>
  <p:outlineViewPr>
    <p:cViewPr>
      <p:scale>
        <a:sx n="33" d="100"/>
        <a:sy n="33" d="100"/>
      </p:scale>
      <p:origin x="0" y="351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644" y="-72"/>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3458" name="Rectangle 2"/>
          <p:cNvSpPr>
            <a:spLocks noGrp="1" noChangeArrowheads="1"/>
          </p:cNvSpPr>
          <p:nvPr>
            <p:ph type="hdr" sz="quarter"/>
          </p:nvPr>
        </p:nvSpPr>
        <p:spPr bwMode="auto">
          <a:xfrm>
            <a:off x="0" y="0"/>
            <a:ext cx="2968625" cy="533400"/>
          </a:xfrm>
          <a:prstGeom prst="rect">
            <a:avLst/>
          </a:prstGeom>
          <a:noFill/>
          <a:ln w="9525">
            <a:noFill/>
            <a:miter lim="800000"/>
            <a:headEnd/>
            <a:tailEnd/>
          </a:ln>
          <a:effectLst/>
        </p:spPr>
        <p:txBody>
          <a:bodyPr vert="horz" wrap="square" lIns="91294" tIns="45648" rIns="91294" bIns="45648" numCol="1" anchor="t" anchorCtr="0" compatLnSpc="1">
            <a:prstTxWarp prst="textNoShape">
              <a:avLst/>
            </a:prstTxWarp>
          </a:bodyPr>
          <a:lstStyle>
            <a:lvl1pPr algn="l" defTabSz="912813">
              <a:spcBef>
                <a:spcPct val="0"/>
              </a:spcBef>
              <a:defRPr sz="1200" b="1" u="none">
                <a:latin typeface="ＭＳ Ｐゴシック" pitchFamily="50" charset="-128"/>
              </a:defRPr>
            </a:lvl1pPr>
          </a:lstStyle>
          <a:p>
            <a:pPr>
              <a:defRPr/>
            </a:pPr>
            <a:endParaRPr lang="en-US" altLang="ja-JP" dirty="0"/>
          </a:p>
        </p:txBody>
      </p:sp>
      <p:sp>
        <p:nvSpPr>
          <p:cNvPr id="403459" name="Rectangle 3"/>
          <p:cNvSpPr>
            <a:spLocks noGrp="1" noChangeArrowheads="1"/>
          </p:cNvSpPr>
          <p:nvPr>
            <p:ph type="dt" sz="quarter" idx="1"/>
          </p:nvPr>
        </p:nvSpPr>
        <p:spPr bwMode="auto">
          <a:xfrm>
            <a:off x="3881438" y="0"/>
            <a:ext cx="2892425" cy="533400"/>
          </a:xfrm>
          <a:prstGeom prst="rect">
            <a:avLst/>
          </a:prstGeom>
          <a:noFill/>
          <a:ln w="9525">
            <a:noFill/>
            <a:miter lim="800000"/>
            <a:headEnd/>
            <a:tailEnd/>
          </a:ln>
          <a:effectLst/>
        </p:spPr>
        <p:txBody>
          <a:bodyPr vert="horz" wrap="square" lIns="91294" tIns="45648" rIns="91294" bIns="45648" numCol="1" anchor="t" anchorCtr="0" compatLnSpc="1">
            <a:prstTxWarp prst="textNoShape">
              <a:avLst/>
            </a:prstTxWarp>
          </a:bodyPr>
          <a:lstStyle>
            <a:lvl1pPr algn="r" defTabSz="912813">
              <a:spcBef>
                <a:spcPct val="0"/>
              </a:spcBef>
              <a:defRPr sz="1200" b="1" u="none">
                <a:latin typeface="ＭＳ Ｐゴシック" pitchFamily="50" charset="-128"/>
              </a:defRPr>
            </a:lvl1pPr>
          </a:lstStyle>
          <a:p>
            <a:pPr>
              <a:defRPr/>
            </a:pPr>
            <a:endParaRPr lang="en-US" altLang="ja-JP" dirty="0"/>
          </a:p>
        </p:txBody>
      </p:sp>
      <p:sp>
        <p:nvSpPr>
          <p:cNvPr id="403460" name="Rectangle 4"/>
          <p:cNvSpPr>
            <a:spLocks noGrp="1" noChangeArrowheads="1"/>
          </p:cNvSpPr>
          <p:nvPr>
            <p:ph type="ftr" sz="quarter" idx="2"/>
          </p:nvPr>
        </p:nvSpPr>
        <p:spPr bwMode="auto">
          <a:xfrm>
            <a:off x="0" y="9437688"/>
            <a:ext cx="2968625" cy="455612"/>
          </a:xfrm>
          <a:prstGeom prst="rect">
            <a:avLst/>
          </a:prstGeom>
          <a:noFill/>
          <a:ln w="9525">
            <a:noFill/>
            <a:miter lim="800000"/>
            <a:headEnd/>
            <a:tailEnd/>
          </a:ln>
          <a:effectLst/>
        </p:spPr>
        <p:txBody>
          <a:bodyPr vert="horz" wrap="square" lIns="91294" tIns="45648" rIns="91294" bIns="45648" numCol="1" anchor="b" anchorCtr="0" compatLnSpc="1">
            <a:prstTxWarp prst="textNoShape">
              <a:avLst/>
            </a:prstTxWarp>
          </a:bodyPr>
          <a:lstStyle>
            <a:lvl1pPr algn="l" defTabSz="912813">
              <a:spcBef>
                <a:spcPct val="0"/>
              </a:spcBef>
              <a:defRPr sz="1200" b="1" u="none">
                <a:latin typeface="ＭＳ Ｐゴシック" pitchFamily="50" charset="-128"/>
              </a:defRPr>
            </a:lvl1pPr>
          </a:lstStyle>
          <a:p>
            <a:pPr>
              <a:defRPr/>
            </a:pPr>
            <a:endParaRPr lang="en-US" altLang="ja-JP" dirty="0"/>
          </a:p>
        </p:txBody>
      </p:sp>
      <p:sp>
        <p:nvSpPr>
          <p:cNvPr id="403461" name="Rectangle 5"/>
          <p:cNvSpPr>
            <a:spLocks noGrp="1" noChangeArrowheads="1"/>
          </p:cNvSpPr>
          <p:nvPr>
            <p:ph type="sldNum" sz="quarter" idx="3"/>
          </p:nvPr>
        </p:nvSpPr>
        <p:spPr bwMode="auto">
          <a:xfrm>
            <a:off x="3881438" y="9437688"/>
            <a:ext cx="2892425" cy="455612"/>
          </a:xfrm>
          <a:prstGeom prst="rect">
            <a:avLst/>
          </a:prstGeom>
          <a:noFill/>
          <a:ln w="9525">
            <a:noFill/>
            <a:miter lim="800000"/>
            <a:headEnd/>
            <a:tailEnd/>
          </a:ln>
          <a:effectLst/>
        </p:spPr>
        <p:txBody>
          <a:bodyPr vert="horz" wrap="square" lIns="91294" tIns="45648" rIns="91294" bIns="45648" numCol="1" anchor="b" anchorCtr="0" compatLnSpc="1">
            <a:prstTxWarp prst="textNoShape">
              <a:avLst/>
            </a:prstTxWarp>
          </a:bodyPr>
          <a:lstStyle>
            <a:lvl1pPr algn="r" defTabSz="912813">
              <a:spcBef>
                <a:spcPct val="0"/>
              </a:spcBef>
              <a:defRPr sz="1200" b="1" u="none">
                <a:latin typeface="ＭＳ Ｐゴシック" pitchFamily="50" charset="-128"/>
              </a:defRPr>
            </a:lvl1pPr>
          </a:lstStyle>
          <a:p>
            <a:pPr>
              <a:defRPr/>
            </a:pPr>
            <a:fld id="{9474510A-949B-4B61-A4F0-139D9309E71E}" type="slidenum">
              <a:rPr lang="en-US" altLang="ja-JP"/>
              <a:pPr>
                <a:defRPr/>
              </a:pPr>
              <a:t>‹#›</a:t>
            </a:fld>
            <a:endParaRPr lang="en-US" altLang="ja-JP" dirty="0"/>
          </a:p>
        </p:txBody>
      </p:sp>
    </p:spTree>
    <p:extLst>
      <p:ext uri="{BB962C8B-B14F-4D97-AF65-F5344CB8AC3E}">
        <p14:creationId xmlns:p14="http://schemas.microsoft.com/office/powerpoint/2010/main" val="2556188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278" tIns="45639" rIns="91278" bIns="45639" numCol="1" anchor="t" anchorCtr="0" compatLnSpc="1">
            <a:prstTxWarp prst="textNoShape">
              <a:avLst/>
            </a:prstTxWarp>
          </a:bodyPr>
          <a:lstStyle>
            <a:lvl1pPr algn="l" defTabSz="912813">
              <a:spcBef>
                <a:spcPct val="0"/>
              </a:spcBef>
              <a:defRPr sz="1200" b="0" u="none">
                <a:latin typeface="ＭＳ Ｐゴシック" pitchFamily="50" charset="-128"/>
              </a:defRPr>
            </a:lvl1pPr>
          </a:lstStyle>
          <a:p>
            <a:pPr>
              <a:defRPr/>
            </a:pPr>
            <a:endParaRPr lang="en-US" altLang="ja-JP" dirty="0"/>
          </a:p>
        </p:txBody>
      </p:sp>
      <p:sp>
        <p:nvSpPr>
          <p:cNvPr id="6147"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1278" tIns="45639" rIns="91278" bIns="45639" numCol="1" anchor="t" anchorCtr="0" compatLnSpc="1">
            <a:prstTxWarp prst="textNoShape">
              <a:avLst/>
            </a:prstTxWarp>
          </a:bodyPr>
          <a:lstStyle>
            <a:lvl1pPr algn="r" defTabSz="912813">
              <a:spcBef>
                <a:spcPct val="0"/>
              </a:spcBef>
              <a:defRPr sz="1200" b="0" u="none">
                <a:latin typeface="ＭＳ Ｐゴシック" pitchFamily="50" charset="-128"/>
              </a:defRPr>
            </a:lvl1pPr>
          </a:lstStyle>
          <a:p>
            <a:pPr>
              <a:defRPr/>
            </a:pPr>
            <a:endParaRPr lang="en-US" altLang="ja-JP" dirty="0"/>
          </a:p>
        </p:txBody>
      </p:sp>
      <p:sp>
        <p:nvSpPr>
          <p:cNvPr id="65540" name="Rectangle 4"/>
          <p:cNvSpPr>
            <a:spLocks noGrp="1" noRot="1" noChangeAspect="1" noChangeArrowheads="1" noTextEdit="1"/>
          </p:cNvSpPr>
          <p:nvPr>
            <p:ph type="sldImg" idx="2"/>
          </p:nvPr>
        </p:nvSpPr>
        <p:spPr bwMode="auto">
          <a:xfrm>
            <a:off x="95250" y="744538"/>
            <a:ext cx="6615113"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1038" y="4714875"/>
            <a:ext cx="5435600" cy="4467225"/>
          </a:xfrm>
          <a:prstGeom prst="rect">
            <a:avLst/>
          </a:prstGeom>
          <a:noFill/>
          <a:ln w="9525">
            <a:noFill/>
            <a:miter lim="800000"/>
            <a:headEnd/>
            <a:tailEnd/>
          </a:ln>
          <a:effectLst/>
        </p:spPr>
        <p:txBody>
          <a:bodyPr vert="horz" wrap="square" lIns="91278" tIns="45639" rIns="91278" bIns="4563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150"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1278" tIns="45639" rIns="91278" bIns="45639" numCol="1" anchor="b" anchorCtr="0" compatLnSpc="1">
            <a:prstTxWarp prst="textNoShape">
              <a:avLst/>
            </a:prstTxWarp>
          </a:bodyPr>
          <a:lstStyle>
            <a:lvl1pPr algn="l" defTabSz="912813">
              <a:spcBef>
                <a:spcPct val="0"/>
              </a:spcBef>
              <a:defRPr sz="1200" b="0" u="none">
                <a:latin typeface="ＭＳ Ｐゴシック" pitchFamily="50" charset="-128"/>
              </a:defRPr>
            </a:lvl1pPr>
          </a:lstStyle>
          <a:p>
            <a:pPr>
              <a:defRPr/>
            </a:pPr>
            <a:endParaRPr lang="en-US" altLang="ja-JP" dirty="0"/>
          </a:p>
        </p:txBody>
      </p:sp>
      <p:sp>
        <p:nvSpPr>
          <p:cNvPr id="6151"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1278" tIns="45639" rIns="91278" bIns="45639" numCol="1" anchor="b" anchorCtr="0" compatLnSpc="1">
            <a:prstTxWarp prst="textNoShape">
              <a:avLst/>
            </a:prstTxWarp>
          </a:bodyPr>
          <a:lstStyle>
            <a:lvl1pPr algn="r" defTabSz="912813">
              <a:spcBef>
                <a:spcPct val="0"/>
              </a:spcBef>
              <a:defRPr sz="1200" b="0" u="none">
                <a:latin typeface="ＭＳ Ｐゴシック" pitchFamily="50" charset="-128"/>
              </a:defRPr>
            </a:lvl1pPr>
          </a:lstStyle>
          <a:p>
            <a:pPr>
              <a:defRPr/>
            </a:pPr>
            <a:fld id="{9D616801-5FB1-430D-B868-5D3955BF52E0}" type="slidenum">
              <a:rPr lang="en-US" altLang="ja-JP"/>
              <a:pPr>
                <a:defRPr/>
              </a:pPr>
              <a:t>‹#›</a:t>
            </a:fld>
            <a:endParaRPr lang="en-US" altLang="ja-JP" dirty="0"/>
          </a:p>
        </p:txBody>
      </p:sp>
    </p:spTree>
    <p:extLst>
      <p:ext uri="{BB962C8B-B14F-4D97-AF65-F5344CB8AC3E}">
        <p14:creationId xmlns:p14="http://schemas.microsoft.com/office/powerpoint/2010/main" val="2264665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9907A96E-2B73-4737-93CB-120C391A3A24}" type="slidenum">
              <a:rPr lang="en-US" altLang="ja-JP" smtClean="0"/>
              <a:pPr algn="r" eaLnBrk="1" hangingPunct="1">
                <a:spcBef>
                  <a:spcPct val="0"/>
                </a:spcBef>
              </a:pPr>
              <a:t>1</a:t>
            </a:fld>
            <a:endParaRPr lang="en-US" altLang="ja-JP" dirty="0" smtClean="0"/>
          </a:p>
        </p:txBody>
      </p:sp>
      <p:sp>
        <p:nvSpPr>
          <p:cNvPr id="66563" name="Rectangle 2"/>
          <p:cNvSpPr>
            <a:spLocks noGrp="1" noRot="1" noChangeAspect="1" noChangeArrowheads="1" noTextEdit="1"/>
          </p:cNvSpPr>
          <p:nvPr>
            <p:ph type="sldImg"/>
          </p:nvPr>
        </p:nvSpPr>
        <p:spPr>
          <a:xfrm>
            <a:off x="92075" y="744538"/>
            <a:ext cx="6615113" cy="3722687"/>
          </a:xfrm>
          <a:ln/>
        </p:spPr>
      </p:sp>
      <p:sp>
        <p:nvSpPr>
          <p:cNvPr id="66564"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sz="800" dirty="0" smtClean="0"/>
          </a:p>
          <a:p>
            <a:pPr eaLnBrk="1" hangingPunct="1"/>
            <a:endParaRPr lang="en-GB" altLang="ja-JP" sz="8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10</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11</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5250" y="744538"/>
            <a:ext cx="6615113" cy="37211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z="1000" dirty="0" smtClean="0">
              <a:latin typeface="Arial Unicode MS"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CD3C8693-331B-4839-A331-209B6D03B69D}" type="slidenum">
              <a:rPr lang="en-US" altLang="ja-JP">
                <a:latin typeface="ArialMT" charset="-128"/>
                <a:ea typeface="ArialMT" charset="-128"/>
              </a:rPr>
              <a:pPr algn="r" eaLnBrk="1" hangingPunct="1">
                <a:spcBef>
                  <a:spcPct val="0"/>
                </a:spcBef>
              </a:pPr>
              <a:t>13</a:t>
            </a:fld>
            <a:endParaRPr lang="en-US" altLang="ja-JP" dirty="0">
              <a:latin typeface="ArialMT" charset="-128"/>
              <a:ea typeface="ArialMT" charset="-128"/>
            </a:endParaRPr>
          </a:p>
        </p:txBody>
      </p:sp>
      <p:sp>
        <p:nvSpPr>
          <p:cNvPr id="67587" name="Rectangle 2"/>
          <p:cNvSpPr>
            <a:spLocks noGrp="1" noRot="1" noChangeAspect="1" noChangeArrowheads="1" noTextEdit="1"/>
          </p:cNvSpPr>
          <p:nvPr>
            <p:ph type="sldImg"/>
          </p:nvPr>
        </p:nvSpPr>
        <p:spPr>
          <a:xfrm>
            <a:off x="95250" y="744538"/>
            <a:ext cx="6615113" cy="3721100"/>
          </a:xfrm>
          <a:ln/>
        </p:spPr>
      </p:sp>
      <p:sp>
        <p:nvSpPr>
          <p:cNvPr id="675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CD3C8693-331B-4839-A331-209B6D03B69D}" type="slidenum">
              <a:rPr lang="en-US" altLang="ja-JP">
                <a:latin typeface="ArialMT" charset="-128"/>
                <a:ea typeface="ArialMT" charset="-128"/>
              </a:rPr>
              <a:pPr algn="r" eaLnBrk="1" hangingPunct="1">
                <a:spcBef>
                  <a:spcPct val="0"/>
                </a:spcBef>
              </a:pPr>
              <a:t>14</a:t>
            </a:fld>
            <a:endParaRPr lang="en-US" altLang="ja-JP" dirty="0">
              <a:latin typeface="ArialMT" charset="-128"/>
              <a:ea typeface="ArialMT" charset="-128"/>
            </a:endParaRPr>
          </a:p>
        </p:txBody>
      </p:sp>
      <p:sp>
        <p:nvSpPr>
          <p:cNvPr id="67587" name="Rectangle 2"/>
          <p:cNvSpPr>
            <a:spLocks noGrp="1" noRot="1" noChangeAspect="1" noChangeArrowheads="1" noTextEdit="1"/>
          </p:cNvSpPr>
          <p:nvPr>
            <p:ph type="sldImg"/>
          </p:nvPr>
        </p:nvSpPr>
        <p:spPr>
          <a:xfrm>
            <a:off x="95250" y="744538"/>
            <a:ext cx="6615113" cy="3721100"/>
          </a:xfrm>
          <a:ln/>
        </p:spPr>
      </p:sp>
      <p:sp>
        <p:nvSpPr>
          <p:cNvPr id="675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CD3C8693-331B-4839-A331-209B6D03B69D}" type="slidenum">
              <a:rPr lang="en-US" altLang="ja-JP">
                <a:latin typeface="ArialMT" charset="-128"/>
                <a:ea typeface="ArialMT" charset="-128"/>
              </a:rPr>
              <a:pPr algn="r" eaLnBrk="1" hangingPunct="1">
                <a:spcBef>
                  <a:spcPct val="0"/>
                </a:spcBef>
              </a:pPr>
              <a:t>15</a:t>
            </a:fld>
            <a:endParaRPr lang="en-US" altLang="ja-JP" dirty="0">
              <a:latin typeface="ArialMT" charset="-128"/>
              <a:ea typeface="ArialMT" charset="-128"/>
            </a:endParaRPr>
          </a:p>
        </p:txBody>
      </p:sp>
      <p:sp>
        <p:nvSpPr>
          <p:cNvPr id="67587" name="Rectangle 2"/>
          <p:cNvSpPr>
            <a:spLocks noGrp="1" noRot="1" noChangeAspect="1" noChangeArrowheads="1" noTextEdit="1"/>
          </p:cNvSpPr>
          <p:nvPr>
            <p:ph type="sldImg"/>
          </p:nvPr>
        </p:nvSpPr>
        <p:spPr>
          <a:xfrm>
            <a:off x="95250" y="744538"/>
            <a:ext cx="6615113" cy="3721100"/>
          </a:xfrm>
          <a:ln/>
        </p:spPr>
      </p:sp>
      <p:sp>
        <p:nvSpPr>
          <p:cNvPr id="675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CD3C8693-331B-4839-A331-209B6D03B69D}" type="slidenum">
              <a:rPr lang="en-US" altLang="ja-JP">
                <a:latin typeface="ArialMT" charset="-128"/>
                <a:ea typeface="ArialMT" charset="-128"/>
              </a:rPr>
              <a:pPr algn="r" eaLnBrk="1" hangingPunct="1">
                <a:spcBef>
                  <a:spcPct val="0"/>
                </a:spcBef>
              </a:pPr>
              <a:t>16</a:t>
            </a:fld>
            <a:endParaRPr lang="en-US" altLang="ja-JP" dirty="0">
              <a:latin typeface="ArialMT" charset="-128"/>
              <a:ea typeface="ArialMT" charset="-128"/>
            </a:endParaRPr>
          </a:p>
        </p:txBody>
      </p:sp>
      <p:sp>
        <p:nvSpPr>
          <p:cNvPr id="67587" name="Rectangle 2"/>
          <p:cNvSpPr>
            <a:spLocks noGrp="1" noRot="1" noChangeAspect="1" noChangeArrowheads="1" noTextEdit="1"/>
          </p:cNvSpPr>
          <p:nvPr>
            <p:ph type="sldImg"/>
          </p:nvPr>
        </p:nvSpPr>
        <p:spPr>
          <a:xfrm>
            <a:off x="95250" y="744538"/>
            <a:ext cx="6615113" cy="3721100"/>
          </a:xfrm>
          <a:ln/>
        </p:spPr>
      </p:sp>
      <p:sp>
        <p:nvSpPr>
          <p:cNvPr id="675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CD3C8693-331B-4839-A331-209B6D03B69D}" type="slidenum">
              <a:rPr lang="en-US" altLang="ja-JP">
                <a:latin typeface="ArialMT" charset="-128"/>
                <a:ea typeface="ArialMT" charset="-128"/>
              </a:rPr>
              <a:pPr algn="r" eaLnBrk="1" hangingPunct="1">
                <a:spcBef>
                  <a:spcPct val="0"/>
                </a:spcBef>
              </a:pPr>
              <a:t>17</a:t>
            </a:fld>
            <a:endParaRPr lang="en-US" altLang="ja-JP" dirty="0">
              <a:latin typeface="ArialMT" charset="-128"/>
              <a:ea typeface="ArialMT" charset="-128"/>
            </a:endParaRPr>
          </a:p>
        </p:txBody>
      </p:sp>
      <p:sp>
        <p:nvSpPr>
          <p:cNvPr id="67587" name="Rectangle 2"/>
          <p:cNvSpPr>
            <a:spLocks noGrp="1" noRot="1" noChangeAspect="1" noChangeArrowheads="1" noTextEdit="1"/>
          </p:cNvSpPr>
          <p:nvPr>
            <p:ph type="sldImg"/>
          </p:nvPr>
        </p:nvSpPr>
        <p:spPr>
          <a:xfrm>
            <a:off x="95250" y="744538"/>
            <a:ext cx="6615113" cy="3721100"/>
          </a:xfrm>
          <a:ln/>
        </p:spPr>
      </p:sp>
      <p:sp>
        <p:nvSpPr>
          <p:cNvPr id="675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CD3C8693-331B-4839-A331-209B6D03B69D}" type="slidenum">
              <a:rPr lang="en-US" altLang="ja-JP">
                <a:latin typeface="ArialMT" charset="-128"/>
                <a:ea typeface="ArialMT" charset="-128"/>
              </a:rPr>
              <a:pPr algn="r" eaLnBrk="1" hangingPunct="1">
                <a:spcBef>
                  <a:spcPct val="0"/>
                </a:spcBef>
              </a:pPr>
              <a:t>18</a:t>
            </a:fld>
            <a:endParaRPr lang="en-US" altLang="ja-JP" dirty="0">
              <a:latin typeface="ArialMT" charset="-128"/>
              <a:ea typeface="ArialMT" charset="-128"/>
            </a:endParaRPr>
          </a:p>
        </p:txBody>
      </p:sp>
      <p:sp>
        <p:nvSpPr>
          <p:cNvPr id="67587" name="Rectangle 2"/>
          <p:cNvSpPr>
            <a:spLocks noGrp="1" noRot="1" noChangeAspect="1" noChangeArrowheads="1" noTextEdit="1"/>
          </p:cNvSpPr>
          <p:nvPr>
            <p:ph type="sldImg"/>
          </p:nvPr>
        </p:nvSpPr>
        <p:spPr>
          <a:xfrm>
            <a:off x="95250" y="744538"/>
            <a:ext cx="6615113" cy="3721100"/>
          </a:xfrm>
          <a:ln/>
        </p:spPr>
      </p:sp>
      <p:sp>
        <p:nvSpPr>
          <p:cNvPr id="675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CD3C8693-331B-4839-A331-209B6D03B69D}" type="slidenum">
              <a:rPr lang="en-US" altLang="ja-JP">
                <a:latin typeface="ArialMT" charset="-128"/>
                <a:ea typeface="ArialMT" charset="-128"/>
              </a:rPr>
              <a:pPr algn="r" eaLnBrk="1" hangingPunct="1">
                <a:spcBef>
                  <a:spcPct val="0"/>
                </a:spcBef>
              </a:pPr>
              <a:t>19</a:t>
            </a:fld>
            <a:endParaRPr lang="en-US" altLang="ja-JP" dirty="0">
              <a:latin typeface="ArialMT" charset="-128"/>
              <a:ea typeface="ArialMT" charset="-128"/>
            </a:endParaRPr>
          </a:p>
        </p:txBody>
      </p:sp>
      <p:sp>
        <p:nvSpPr>
          <p:cNvPr id="67587" name="Rectangle 2"/>
          <p:cNvSpPr>
            <a:spLocks noGrp="1" noRot="1" noChangeAspect="1" noChangeArrowheads="1" noTextEdit="1"/>
          </p:cNvSpPr>
          <p:nvPr>
            <p:ph type="sldImg"/>
          </p:nvPr>
        </p:nvSpPr>
        <p:spPr>
          <a:xfrm>
            <a:off x="95250" y="744538"/>
            <a:ext cx="6615113" cy="3721100"/>
          </a:xfrm>
          <a:ln/>
        </p:spPr>
      </p:sp>
      <p:sp>
        <p:nvSpPr>
          <p:cNvPr id="675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CD3C8693-331B-4839-A331-209B6D03B69D}" type="slidenum">
              <a:rPr lang="en-US" altLang="ja-JP">
                <a:latin typeface="ArialMT" charset="-128"/>
                <a:ea typeface="ArialMT" charset="-128"/>
              </a:rPr>
              <a:pPr algn="r" eaLnBrk="1" hangingPunct="1">
                <a:spcBef>
                  <a:spcPct val="0"/>
                </a:spcBef>
              </a:pPr>
              <a:t>2</a:t>
            </a:fld>
            <a:endParaRPr lang="en-US" altLang="ja-JP" dirty="0">
              <a:latin typeface="ArialMT" charset="-128"/>
              <a:ea typeface="ArialMT" charset="-128"/>
            </a:endParaRPr>
          </a:p>
        </p:txBody>
      </p:sp>
      <p:sp>
        <p:nvSpPr>
          <p:cNvPr id="67587" name="Rectangle 2"/>
          <p:cNvSpPr>
            <a:spLocks noGrp="1" noRot="1" noChangeAspect="1" noChangeArrowheads="1" noTextEdit="1"/>
          </p:cNvSpPr>
          <p:nvPr>
            <p:ph type="sldImg"/>
          </p:nvPr>
        </p:nvSpPr>
        <p:spPr>
          <a:xfrm>
            <a:off x="95250" y="744538"/>
            <a:ext cx="6615113" cy="3721100"/>
          </a:xfrm>
          <a:ln/>
        </p:spPr>
      </p:sp>
      <p:sp>
        <p:nvSpPr>
          <p:cNvPr id="675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CD3C8693-331B-4839-A331-209B6D03B69D}" type="slidenum">
              <a:rPr lang="en-US" altLang="ja-JP">
                <a:latin typeface="ArialMT" charset="-128"/>
                <a:ea typeface="ArialMT" charset="-128"/>
              </a:rPr>
              <a:pPr algn="r" eaLnBrk="1" hangingPunct="1">
                <a:spcBef>
                  <a:spcPct val="0"/>
                </a:spcBef>
              </a:pPr>
              <a:t>20</a:t>
            </a:fld>
            <a:endParaRPr lang="en-US" altLang="ja-JP" dirty="0">
              <a:latin typeface="ArialMT" charset="-128"/>
              <a:ea typeface="ArialMT" charset="-128"/>
            </a:endParaRPr>
          </a:p>
        </p:txBody>
      </p:sp>
      <p:sp>
        <p:nvSpPr>
          <p:cNvPr id="67587" name="Rectangle 2"/>
          <p:cNvSpPr>
            <a:spLocks noGrp="1" noRot="1" noChangeAspect="1" noChangeArrowheads="1" noTextEdit="1"/>
          </p:cNvSpPr>
          <p:nvPr>
            <p:ph type="sldImg"/>
          </p:nvPr>
        </p:nvSpPr>
        <p:spPr>
          <a:xfrm>
            <a:off x="95250" y="744538"/>
            <a:ext cx="6615113" cy="3721100"/>
          </a:xfrm>
          <a:ln/>
        </p:spPr>
      </p:sp>
      <p:sp>
        <p:nvSpPr>
          <p:cNvPr id="675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CD3C8693-331B-4839-A331-209B6D03B69D}" type="slidenum">
              <a:rPr lang="en-US" altLang="ja-JP">
                <a:latin typeface="ArialMT" charset="-128"/>
                <a:ea typeface="ArialMT" charset="-128"/>
              </a:rPr>
              <a:pPr algn="r" eaLnBrk="1" hangingPunct="1">
                <a:spcBef>
                  <a:spcPct val="0"/>
                </a:spcBef>
              </a:pPr>
              <a:t>21</a:t>
            </a:fld>
            <a:endParaRPr lang="en-US" altLang="ja-JP" dirty="0">
              <a:latin typeface="ArialMT" charset="-128"/>
              <a:ea typeface="ArialMT" charset="-128"/>
            </a:endParaRPr>
          </a:p>
        </p:txBody>
      </p:sp>
      <p:sp>
        <p:nvSpPr>
          <p:cNvPr id="67587" name="Rectangle 2"/>
          <p:cNvSpPr>
            <a:spLocks noGrp="1" noRot="1" noChangeAspect="1" noChangeArrowheads="1" noTextEdit="1"/>
          </p:cNvSpPr>
          <p:nvPr>
            <p:ph type="sldImg"/>
          </p:nvPr>
        </p:nvSpPr>
        <p:spPr>
          <a:xfrm>
            <a:off x="95250" y="744538"/>
            <a:ext cx="6615113" cy="3721100"/>
          </a:xfrm>
          <a:ln/>
        </p:spPr>
      </p:sp>
      <p:sp>
        <p:nvSpPr>
          <p:cNvPr id="675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22</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5250" y="744538"/>
            <a:ext cx="6615113" cy="37211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z="1000" dirty="0" smtClean="0">
              <a:latin typeface="Arial Unicode MS"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24</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25</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26</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27</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5250" y="744538"/>
            <a:ext cx="6615113" cy="37211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z="1000" dirty="0" smtClean="0">
              <a:latin typeface="Arial Unicode MS" pitchFamily="5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29</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3</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30</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31</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32</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5250" y="744538"/>
            <a:ext cx="6615113" cy="37211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z="1000" dirty="0" smtClean="0">
              <a:latin typeface="Arial Unicode MS" pitchFamily="5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34</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35</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36</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37</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38</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39</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4</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40</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41</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42</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95250" y="744538"/>
            <a:ext cx="6615113" cy="3721100"/>
          </a:xfrm>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z="1000" dirty="0" smtClean="0">
              <a:latin typeface="Arial Unicode MS" pitchFamily="50"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3911F89F-B209-48D3-858E-93125A146E12}" type="slidenum">
              <a:rPr lang="en-US" altLang="ja-JP">
                <a:latin typeface="ArialMT" charset="-128"/>
                <a:ea typeface="ArialMT" charset="-128"/>
              </a:rPr>
              <a:pPr algn="r" eaLnBrk="1" hangingPunct="1">
                <a:spcBef>
                  <a:spcPct val="0"/>
                </a:spcBef>
              </a:pPr>
              <a:t>44</a:t>
            </a:fld>
            <a:endParaRPr lang="en-US" altLang="ja-JP" dirty="0">
              <a:latin typeface="ArialMT" charset="-128"/>
              <a:ea typeface="ArialMT" charset="-128"/>
            </a:endParaRPr>
          </a:p>
        </p:txBody>
      </p:sp>
      <p:sp>
        <p:nvSpPr>
          <p:cNvPr id="122883" name="Rectangle 2"/>
          <p:cNvSpPr>
            <a:spLocks noGrp="1" noRot="1" noChangeAspect="1" noChangeArrowheads="1" noTextEdit="1"/>
          </p:cNvSpPr>
          <p:nvPr>
            <p:ph type="sldImg"/>
          </p:nvPr>
        </p:nvSpPr>
        <p:spPr>
          <a:xfrm>
            <a:off x="95250" y="744538"/>
            <a:ext cx="6615113" cy="372110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lstStyle/>
          <a:p>
            <a:pPr eaLnBrk="1" hangingPunct="1"/>
            <a:endParaRPr lang="ja-JP" alt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algn="l" defTabSz="912813" eaLnBrk="0" hangingPunct="0">
              <a:spcBef>
                <a:spcPct val="30000"/>
              </a:spcBef>
              <a:defRPr kumimoji="1" sz="1200">
                <a:solidFill>
                  <a:schemeClr val="tx1"/>
                </a:solidFill>
                <a:latin typeface="ＭＳ Ｐゴシック" pitchFamily="50" charset="-128"/>
                <a:ea typeface="ＭＳ Ｐゴシック" pitchFamily="50" charset="-128"/>
              </a:defRPr>
            </a:lvl1pPr>
            <a:lvl2pPr marL="742950" indent="-285750" algn="l" defTabSz="912813" eaLnBrk="0" hangingPunct="0">
              <a:spcBef>
                <a:spcPct val="30000"/>
              </a:spcBef>
              <a:defRPr kumimoji="1" sz="1200">
                <a:solidFill>
                  <a:schemeClr val="tx1"/>
                </a:solidFill>
                <a:latin typeface="ＭＳ Ｐゴシック" pitchFamily="50" charset="-128"/>
                <a:ea typeface="ＭＳ Ｐゴシック" pitchFamily="50" charset="-128"/>
              </a:defRPr>
            </a:lvl2pPr>
            <a:lvl3pPr marL="11430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3pPr>
            <a:lvl4pPr marL="16002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4pPr>
            <a:lvl5pPr marL="2057400" indent="-228600" algn="l" defTabSz="912813" eaLnBrk="0" hangingPunct="0">
              <a:spcBef>
                <a:spcPct val="30000"/>
              </a:spcBef>
              <a:defRPr kumimoji="1" sz="1200">
                <a:solidFill>
                  <a:schemeClr val="tx1"/>
                </a:solidFill>
                <a:latin typeface="ＭＳ Ｐゴシック" pitchFamily="50" charset="-128"/>
                <a:ea typeface="ＭＳ Ｐゴシック" pitchFamily="50" charset="-128"/>
              </a:defRPr>
            </a:lvl5pPr>
            <a:lvl6pPr marL="25146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718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290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886200" indent="-228600" defTabSz="912813"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algn="r" eaLnBrk="1" hangingPunct="1">
              <a:spcBef>
                <a:spcPct val="0"/>
              </a:spcBef>
            </a:pPr>
            <a:fld id="{F12FB1CC-F27E-4138-B6CF-D16DD8AE896E}" type="slidenum">
              <a:rPr lang="en-US" altLang="ja-JP">
                <a:latin typeface="ArialMT" charset="-128"/>
                <a:ea typeface="ArialMT" charset="-128"/>
              </a:rPr>
              <a:pPr algn="r" eaLnBrk="1" hangingPunct="1">
                <a:spcBef>
                  <a:spcPct val="0"/>
                </a:spcBef>
              </a:pPr>
              <a:t>5</a:t>
            </a:fld>
            <a:endParaRPr lang="en-US" altLang="ja-JP" dirty="0">
              <a:latin typeface="ArialMT" charset="-128"/>
              <a:ea typeface="ArialMT" charset="-128"/>
            </a:endParaRPr>
          </a:p>
        </p:txBody>
      </p:sp>
      <p:sp>
        <p:nvSpPr>
          <p:cNvPr id="70659" name="Rectangle 2"/>
          <p:cNvSpPr>
            <a:spLocks noGrp="1" noRot="1" noChangeAspect="1" noChangeArrowheads="1" noTextEdit="1"/>
          </p:cNvSpPr>
          <p:nvPr>
            <p:ph type="sldImg"/>
          </p:nvPr>
        </p:nvSpPr>
        <p:spPr>
          <a:xfrm>
            <a:off x="95250" y="744538"/>
            <a:ext cx="6615113" cy="37211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lstStyle/>
          <a:p>
            <a:pPr eaLnBrk="1" hangingPunct="1"/>
            <a:endParaRPr lang="ja-JP" alt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5250" y="744538"/>
            <a:ext cx="6615113" cy="37211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sz="1000" dirty="0" smtClean="0">
              <a:latin typeface="Arial Unicode MS"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7</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8</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3" rIns="91285" bIns="45643" anchor="b"/>
          <a:lstStyle>
            <a:lvl1pPr defTabSz="912813"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defTabSz="912813"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defTabSz="912813"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defTabSz="912813"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algn="r" eaLnBrk="1" hangingPunct="1"/>
            <a:fld id="{DE66E94F-A48C-4077-940C-4669C816AA5D}" type="slidenum">
              <a:rPr lang="en-US" altLang="ja-JP" sz="1200" u="none">
                <a:latin typeface="ArialMT" charset="-128"/>
                <a:ea typeface="ArialMT" charset="-128"/>
              </a:rPr>
              <a:pPr algn="r" eaLnBrk="1" hangingPunct="1"/>
              <a:t>9</a:t>
            </a:fld>
            <a:endParaRPr lang="en-US" altLang="ja-JP" sz="1200" u="none" dirty="0">
              <a:latin typeface="ArialMT" charset="-128"/>
              <a:ea typeface="ArialMT" charset="-128"/>
            </a:endParaRPr>
          </a:p>
        </p:txBody>
      </p:sp>
      <p:sp>
        <p:nvSpPr>
          <p:cNvPr id="1398787" name="Rectangle 2"/>
          <p:cNvSpPr>
            <a:spLocks noGrp="1" noRot="1" noChangeAspect="1" noChangeArrowheads="1" noTextEdit="1"/>
          </p:cNvSpPr>
          <p:nvPr>
            <p:ph type="sldImg"/>
          </p:nvPr>
        </p:nvSpPr>
        <p:spPr>
          <a:ln/>
        </p:spPr>
      </p:sp>
      <p:sp>
        <p:nvSpPr>
          <p:cNvPr id="13987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77E91E8C-BDA9-46A4-B150-D05DE6638BAC}"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93129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00151"/>
            <a:ext cx="8229600" cy="3394472"/>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A282CD71-B206-4FF3-8D00-3C13AED82DD0}"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362914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79"/>
            <a:ext cx="2057400" cy="4388644"/>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79"/>
            <a:ext cx="6019800" cy="4388644"/>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757FD18B-5959-4202-B1B6-0E314182E9BA}"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6068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05979"/>
            <a:ext cx="8229600" cy="4388644"/>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fld id="{3ED88F18-F5E2-4073-BC0E-50C24522C6E6}" type="datetimeFigureOut">
              <a:rPr lang="ja-JP" altLang="en-US"/>
              <a:pPr>
                <a:defRPr/>
              </a:pPr>
              <a:t>2016/9/1</a:t>
            </a:fld>
            <a:endParaRPr lang="en-US" altLang="ja-JP"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497980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6BFA42B1-3F11-448A-A1E4-D0D2AF399255}" type="datetimeFigureOut">
              <a:rPr lang="ja-JP" altLang="en-US"/>
              <a:pPr>
                <a:defRPr/>
              </a:pPr>
              <a:t>2016/9/1</a:t>
            </a:fld>
            <a:endParaRPr lang="en-US" altLang="ja-JP" dirty="0"/>
          </a:p>
        </p:txBody>
      </p:sp>
    </p:spTree>
    <p:extLst>
      <p:ext uri="{BB962C8B-B14F-4D97-AF65-F5344CB8AC3E}">
        <p14:creationId xmlns:p14="http://schemas.microsoft.com/office/powerpoint/2010/main" val="2509800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200151"/>
            <a:ext cx="8229600" cy="339447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75F3A12B-F34F-4BE9-BFEF-0F6301FEFAC8}" type="datetimeFigureOut">
              <a:rPr lang="ja-JP" altLang="en-US"/>
              <a:pPr>
                <a:defRPr/>
              </a:pPr>
              <a:t>2016/9/1</a:t>
            </a:fld>
            <a:endParaRPr lang="en-US" altLang="ja-JP" dirty="0"/>
          </a:p>
        </p:txBody>
      </p:sp>
    </p:spTree>
    <p:extLst>
      <p:ext uri="{BB962C8B-B14F-4D97-AF65-F5344CB8AC3E}">
        <p14:creationId xmlns:p14="http://schemas.microsoft.com/office/powerpoint/2010/main" val="3149057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fld id="{A2D5BF6F-0CF8-43ED-BA70-862C13FDDE0C}" type="datetimeFigureOut">
              <a:rPr lang="ja-JP" altLang="en-US"/>
              <a:pPr>
                <a:defRPr/>
              </a:pPr>
              <a:t>2016/9/1</a:t>
            </a:fld>
            <a:endParaRPr lang="en-US" altLang="ja-JP" dirty="0"/>
          </a:p>
        </p:txBody>
      </p:sp>
    </p:spTree>
    <p:extLst>
      <p:ext uri="{BB962C8B-B14F-4D97-AF65-F5344CB8AC3E}">
        <p14:creationId xmlns:p14="http://schemas.microsoft.com/office/powerpoint/2010/main" val="3546014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fld id="{1A3EBAE2-C954-47C5-8542-DEE378328F67}" type="datetimeFigureOut">
              <a:rPr lang="ja-JP" altLang="en-US"/>
              <a:pPr>
                <a:defRPr/>
              </a:pPr>
              <a:t>2016/9/1</a:t>
            </a:fld>
            <a:endParaRPr lang="en-US" altLang="ja-JP" dirty="0"/>
          </a:p>
        </p:txBody>
      </p:sp>
    </p:spTree>
    <p:extLst>
      <p:ext uri="{BB962C8B-B14F-4D97-AF65-F5344CB8AC3E}">
        <p14:creationId xmlns:p14="http://schemas.microsoft.com/office/powerpoint/2010/main" val="860755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fld id="{132A5E86-DEB2-44E2-9A74-445620B1B9BC}" type="datetimeFigureOut">
              <a:rPr lang="ja-JP" altLang="en-US"/>
              <a:pPr>
                <a:defRPr/>
              </a:pPr>
              <a:t>2016/9/1</a:t>
            </a:fld>
            <a:endParaRPr lang="en-US" altLang="ja-JP" dirty="0"/>
          </a:p>
        </p:txBody>
      </p:sp>
    </p:spTree>
    <p:extLst>
      <p:ext uri="{BB962C8B-B14F-4D97-AF65-F5344CB8AC3E}">
        <p14:creationId xmlns:p14="http://schemas.microsoft.com/office/powerpoint/2010/main" val="25946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fld id="{88C0DDBE-81C3-4B2D-94CA-8ED602859898}" type="datetimeFigureOut">
              <a:rPr lang="ja-JP" altLang="en-US"/>
              <a:pPr>
                <a:defRPr/>
              </a:pPr>
              <a:t>2016/9/1</a:t>
            </a:fld>
            <a:endParaRPr lang="en-US" altLang="ja-JP" dirty="0"/>
          </a:p>
        </p:txBody>
      </p:sp>
    </p:spTree>
    <p:extLst>
      <p:ext uri="{BB962C8B-B14F-4D97-AF65-F5344CB8AC3E}">
        <p14:creationId xmlns:p14="http://schemas.microsoft.com/office/powerpoint/2010/main" val="3774381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F134AFBA-91D5-45E3-B15B-ADCCCCC82DD2}" type="datetimeFigureOut">
              <a:rPr lang="ja-JP" altLang="en-US"/>
              <a:pPr>
                <a:defRPr/>
              </a:pPr>
              <a:t>2016/9/1</a:t>
            </a:fld>
            <a:endParaRPr lang="en-US" altLang="ja-JP" dirty="0"/>
          </a:p>
        </p:txBody>
      </p:sp>
    </p:spTree>
    <p:extLst>
      <p:ext uri="{BB962C8B-B14F-4D97-AF65-F5344CB8AC3E}">
        <p14:creationId xmlns:p14="http://schemas.microsoft.com/office/powerpoint/2010/main" val="673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200151"/>
            <a:ext cx="8229600" cy="339447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627AEEF2-3BB9-4A86-8697-8F897E4CB2ED}"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1710851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DDF01E25-28B8-49EB-98CF-B6BD0158FFF8}" type="datetimeFigureOut">
              <a:rPr lang="ja-JP" altLang="en-US"/>
              <a:pPr>
                <a:defRPr/>
              </a:pPr>
              <a:t>2016/9/1</a:t>
            </a:fld>
            <a:endParaRPr lang="en-US" altLang="ja-JP" dirty="0"/>
          </a:p>
        </p:txBody>
      </p:sp>
    </p:spTree>
    <p:extLst>
      <p:ext uri="{BB962C8B-B14F-4D97-AF65-F5344CB8AC3E}">
        <p14:creationId xmlns:p14="http://schemas.microsoft.com/office/powerpoint/2010/main" val="2325321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EAA7ADD4-DA66-4DE8-8E80-0E0F21943FF5}" type="datetimeFigureOut">
              <a:rPr lang="ja-JP" altLang="en-US"/>
              <a:pPr>
                <a:defRPr/>
              </a:pPr>
              <a:t>2016/9/1</a:t>
            </a:fld>
            <a:endParaRPr lang="en-US" altLang="ja-JP" dirty="0"/>
          </a:p>
        </p:txBody>
      </p:sp>
    </p:spTree>
    <p:extLst>
      <p:ext uri="{BB962C8B-B14F-4D97-AF65-F5344CB8AC3E}">
        <p14:creationId xmlns:p14="http://schemas.microsoft.com/office/powerpoint/2010/main" val="2024312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00151"/>
            <a:ext cx="8229600" cy="3394472"/>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8C4C5956-945E-45B0-B8CC-36F73D41FF80}" type="datetimeFigureOut">
              <a:rPr lang="ja-JP" altLang="en-US"/>
              <a:pPr>
                <a:defRPr/>
              </a:pPr>
              <a:t>2016/9/1</a:t>
            </a:fld>
            <a:endParaRPr lang="en-US" altLang="ja-JP" dirty="0"/>
          </a:p>
        </p:txBody>
      </p:sp>
    </p:spTree>
    <p:extLst>
      <p:ext uri="{BB962C8B-B14F-4D97-AF65-F5344CB8AC3E}">
        <p14:creationId xmlns:p14="http://schemas.microsoft.com/office/powerpoint/2010/main" val="863914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79"/>
            <a:ext cx="2057400" cy="4388644"/>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79"/>
            <a:ext cx="6019800" cy="4388644"/>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8DBEEE29-C03C-4E21-84EB-49BD8B7FD6B6}" type="datetimeFigureOut">
              <a:rPr lang="ja-JP" altLang="en-US"/>
              <a:pPr>
                <a:defRPr/>
              </a:pPr>
              <a:t>2016/9/1</a:t>
            </a:fld>
            <a:endParaRPr lang="en-US" altLang="ja-JP" dirty="0"/>
          </a:p>
        </p:txBody>
      </p:sp>
    </p:spTree>
    <p:extLst>
      <p:ext uri="{BB962C8B-B14F-4D97-AF65-F5344CB8AC3E}">
        <p14:creationId xmlns:p14="http://schemas.microsoft.com/office/powerpoint/2010/main" val="148502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8A9FEC17-A16D-4EF2-8E45-E9467AC5D007}"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3593075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200151"/>
            <a:ext cx="8229600" cy="339447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A67D5D5F-AF8C-4B7A-86C0-586D9B7ECA80}"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1906108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fld id="{73A9E246-2ADD-45E5-BEE3-7C4726778840}"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765524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fld id="{CD57A231-9D34-45FC-9653-181CB95B0E93}" type="datetimeFigureOut">
              <a:rPr lang="ja-JP" altLang="en-US"/>
              <a:pPr>
                <a:defRPr/>
              </a:pPr>
              <a:t>2016/9/1</a:t>
            </a:fld>
            <a:endParaRPr lang="en-US" altLang="ja-JP"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563963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fld id="{27450CED-337C-4E5F-AD89-4EB68593641F}" type="datetimeFigureOut">
              <a:rPr lang="ja-JP" altLang="en-US"/>
              <a:pPr>
                <a:defRPr/>
              </a:pPr>
              <a:t>2016/9/1</a:t>
            </a:fld>
            <a:endParaRPr lang="en-US" altLang="ja-JP"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3109261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fld id="{ACDD2BAA-B02D-4A1B-BF2C-3AA10119E045}" type="datetimeFigureOut">
              <a:rPr lang="ja-JP" altLang="en-US"/>
              <a:pPr>
                <a:defRPr/>
              </a:pPr>
              <a:t>2016/9/1</a:t>
            </a:fld>
            <a:endParaRPr lang="en-US" altLang="ja-JP"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125692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fld id="{0F4FC7C0-74E8-45C8-843C-E252752ACCD6}"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4191682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A3C4C1A0-A039-4CB1-A9E5-36FFF8B74C2F}" type="datetimeFigureOut">
              <a:rPr lang="ja-JP" altLang="en-US"/>
              <a:pPr>
                <a:defRPr/>
              </a:pPr>
              <a:t>2016/9/1</a:t>
            </a:fld>
            <a:endParaRPr lang="en-US" altLang="ja-JP"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467095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32EDAD27-44B8-4AB8-805D-FA6C4341CF40}" type="datetimeFigureOut">
              <a:rPr lang="ja-JP" altLang="en-US"/>
              <a:pPr>
                <a:defRPr/>
              </a:pPr>
              <a:t>2016/9/1</a:t>
            </a:fld>
            <a:endParaRPr lang="en-US" altLang="ja-JP"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3311607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E38DB8FC-B3DA-423E-884C-80E7DB1F38A3}" type="datetimeFigureOut">
              <a:rPr lang="ja-JP" altLang="en-US"/>
              <a:pPr>
                <a:defRPr/>
              </a:pPr>
              <a:t>2016/9/1</a:t>
            </a:fld>
            <a:endParaRPr lang="en-US" altLang="ja-JP"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736242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00151"/>
            <a:ext cx="8229600" cy="3394472"/>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1D33E822-337B-4C73-B0EA-B23CECBAEA9B}"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3441329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79"/>
            <a:ext cx="2057400" cy="4388644"/>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79"/>
            <a:ext cx="6019800" cy="4388644"/>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2A8B93BE-0E74-4E60-96E9-2DD408D231F5}"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456080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6E96F480-E1E0-4139-9C11-926380CE0D43}" type="datetimeFigureOut">
              <a:rPr lang="ja-JP" altLang="en-US"/>
              <a:pPr>
                <a:defRPr/>
              </a:pPr>
              <a:t>2016/9/1</a:t>
            </a:fld>
            <a:endParaRPr lang="en-US" altLang="ja-JP" dirty="0"/>
          </a:p>
        </p:txBody>
      </p:sp>
    </p:spTree>
    <p:extLst>
      <p:ext uri="{BB962C8B-B14F-4D97-AF65-F5344CB8AC3E}">
        <p14:creationId xmlns:p14="http://schemas.microsoft.com/office/powerpoint/2010/main" val="1203432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200151"/>
            <a:ext cx="8229600" cy="339447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3D9DE713-6559-4590-9143-F5996A7E84AA}" type="datetimeFigureOut">
              <a:rPr lang="ja-JP" altLang="en-US"/>
              <a:pPr>
                <a:defRPr/>
              </a:pPr>
              <a:t>2016/9/1</a:t>
            </a:fld>
            <a:endParaRPr lang="en-US" altLang="ja-JP" dirty="0"/>
          </a:p>
        </p:txBody>
      </p:sp>
    </p:spTree>
    <p:extLst>
      <p:ext uri="{BB962C8B-B14F-4D97-AF65-F5344CB8AC3E}">
        <p14:creationId xmlns:p14="http://schemas.microsoft.com/office/powerpoint/2010/main" val="4035861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fld id="{9C62A8AE-A3C0-4CCC-9E3C-D03A555A8362}" type="datetimeFigureOut">
              <a:rPr lang="ja-JP" altLang="en-US"/>
              <a:pPr>
                <a:defRPr/>
              </a:pPr>
              <a:t>2016/9/1</a:t>
            </a:fld>
            <a:endParaRPr lang="en-US" altLang="ja-JP" dirty="0"/>
          </a:p>
        </p:txBody>
      </p:sp>
    </p:spTree>
    <p:extLst>
      <p:ext uri="{BB962C8B-B14F-4D97-AF65-F5344CB8AC3E}">
        <p14:creationId xmlns:p14="http://schemas.microsoft.com/office/powerpoint/2010/main" val="171125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fld id="{7508FC54-4A8F-48D0-8AF9-B7C70F2656EB}" type="datetimeFigureOut">
              <a:rPr lang="ja-JP" altLang="en-US"/>
              <a:pPr>
                <a:defRPr/>
              </a:pPr>
              <a:t>2016/9/1</a:t>
            </a:fld>
            <a:endParaRPr lang="en-US" altLang="ja-JP" dirty="0"/>
          </a:p>
        </p:txBody>
      </p:sp>
    </p:spTree>
    <p:extLst>
      <p:ext uri="{BB962C8B-B14F-4D97-AF65-F5344CB8AC3E}">
        <p14:creationId xmlns:p14="http://schemas.microsoft.com/office/powerpoint/2010/main" val="964279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fld id="{AC079BF9-1186-4B72-A7FD-D5944A2A10E5}" type="datetimeFigureOut">
              <a:rPr lang="ja-JP" altLang="en-US"/>
              <a:pPr>
                <a:defRPr/>
              </a:pPr>
              <a:t>2016/9/1</a:t>
            </a:fld>
            <a:endParaRPr lang="en-US" altLang="ja-JP" dirty="0"/>
          </a:p>
        </p:txBody>
      </p:sp>
    </p:spTree>
    <p:extLst>
      <p:ext uri="{BB962C8B-B14F-4D97-AF65-F5344CB8AC3E}">
        <p14:creationId xmlns:p14="http://schemas.microsoft.com/office/powerpoint/2010/main" val="221814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fld id="{30B3CBFA-C25C-48AA-B92B-0B5A496FCDF5}" type="datetimeFigureOut">
              <a:rPr lang="ja-JP" altLang="en-US"/>
              <a:pPr>
                <a:defRPr/>
              </a:pPr>
              <a:t>2016/9/1</a:t>
            </a:fld>
            <a:endParaRPr lang="en-US" altLang="ja-JP"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1871663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fld id="{45502B6D-ED2E-4E27-9051-7E960EA79AD5}" type="datetimeFigureOut">
              <a:rPr lang="ja-JP" altLang="en-US"/>
              <a:pPr>
                <a:defRPr/>
              </a:pPr>
              <a:t>2016/9/1</a:t>
            </a:fld>
            <a:endParaRPr lang="en-US" altLang="ja-JP" dirty="0"/>
          </a:p>
        </p:txBody>
      </p:sp>
    </p:spTree>
    <p:extLst>
      <p:ext uri="{BB962C8B-B14F-4D97-AF65-F5344CB8AC3E}">
        <p14:creationId xmlns:p14="http://schemas.microsoft.com/office/powerpoint/2010/main" val="1591378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ACDB2AD0-2E2A-480B-9D0C-9A280DD35015}" type="datetimeFigureOut">
              <a:rPr lang="ja-JP" altLang="en-US"/>
              <a:pPr>
                <a:defRPr/>
              </a:pPr>
              <a:t>2016/9/1</a:t>
            </a:fld>
            <a:endParaRPr lang="en-US" altLang="ja-JP" dirty="0"/>
          </a:p>
        </p:txBody>
      </p:sp>
    </p:spTree>
    <p:extLst>
      <p:ext uri="{BB962C8B-B14F-4D97-AF65-F5344CB8AC3E}">
        <p14:creationId xmlns:p14="http://schemas.microsoft.com/office/powerpoint/2010/main" val="3317311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F159970B-AB88-4DF9-931D-F76A10C715A2}" type="datetimeFigureOut">
              <a:rPr lang="ja-JP" altLang="en-US"/>
              <a:pPr>
                <a:defRPr/>
              </a:pPr>
              <a:t>2016/9/1</a:t>
            </a:fld>
            <a:endParaRPr lang="en-US" altLang="ja-JP" dirty="0"/>
          </a:p>
        </p:txBody>
      </p:sp>
    </p:spTree>
    <p:extLst>
      <p:ext uri="{BB962C8B-B14F-4D97-AF65-F5344CB8AC3E}">
        <p14:creationId xmlns:p14="http://schemas.microsoft.com/office/powerpoint/2010/main" val="3163758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0837C278-051F-4146-A183-E2C6E50E61A8}" type="datetimeFigureOut">
              <a:rPr lang="ja-JP" altLang="en-US"/>
              <a:pPr>
                <a:defRPr/>
              </a:pPr>
              <a:t>2016/9/1</a:t>
            </a:fld>
            <a:endParaRPr lang="en-US" altLang="ja-JP" dirty="0"/>
          </a:p>
        </p:txBody>
      </p:sp>
    </p:spTree>
    <p:extLst>
      <p:ext uri="{BB962C8B-B14F-4D97-AF65-F5344CB8AC3E}">
        <p14:creationId xmlns:p14="http://schemas.microsoft.com/office/powerpoint/2010/main" val="1722657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00151"/>
            <a:ext cx="8229600" cy="3394472"/>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67625374-A7B9-40C1-8980-14FBCB44DB0E}" type="datetimeFigureOut">
              <a:rPr lang="ja-JP" altLang="en-US"/>
              <a:pPr>
                <a:defRPr/>
              </a:pPr>
              <a:t>2016/9/1</a:t>
            </a:fld>
            <a:endParaRPr lang="en-US" altLang="ja-JP" dirty="0"/>
          </a:p>
        </p:txBody>
      </p:sp>
    </p:spTree>
    <p:extLst>
      <p:ext uri="{BB962C8B-B14F-4D97-AF65-F5344CB8AC3E}">
        <p14:creationId xmlns:p14="http://schemas.microsoft.com/office/powerpoint/2010/main" val="3015639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79"/>
            <a:ext cx="2057400" cy="4388644"/>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79"/>
            <a:ext cx="6019800" cy="4388644"/>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98B58A2B-328A-485C-B0B8-481808D899B2}" type="datetimeFigureOut">
              <a:rPr lang="ja-JP" altLang="en-US"/>
              <a:pPr>
                <a:defRPr/>
              </a:pPr>
              <a:t>2016/9/1</a:t>
            </a:fld>
            <a:endParaRPr lang="en-US" altLang="ja-JP" dirty="0"/>
          </a:p>
        </p:txBody>
      </p:sp>
    </p:spTree>
    <p:extLst>
      <p:ext uri="{BB962C8B-B14F-4D97-AF65-F5344CB8AC3E}">
        <p14:creationId xmlns:p14="http://schemas.microsoft.com/office/powerpoint/2010/main" val="3165183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F529611E-2B6B-42C5-A853-815658EB9D2F}"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968211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200151"/>
            <a:ext cx="8229600" cy="339447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FFA4A91D-9347-4F9E-A40B-7CA9FC4890C3}"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3321074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fld id="{E78E4DCC-9E2A-4F07-A7F2-EE4F2358C466}"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3200071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fld id="{ABCAC871-09D0-4FC9-8E75-ABDB0B63A3A1}" type="datetimeFigureOut">
              <a:rPr lang="ja-JP" altLang="en-US"/>
              <a:pPr>
                <a:defRPr/>
              </a:pPr>
              <a:t>2016/9/1</a:t>
            </a:fld>
            <a:endParaRPr lang="en-US" altLang="ja-JP"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72108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fld id="{02C97D96-BBB3-4BB6-933D-39AD77C87B06}" type="datetimeFigureOut">
              <a:rPr lang="ja-JP" altLang="en-US"/>
              <a:pPr>
                <a:defRPr/>
              </a:pPr>
              <a:t>2016/9/1</a:t>
            </a:fld>
            <a:endParaRPr lang="en-US" altLang="ja-JP"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1124941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fld id="{050743C5-5419-4904-8736-3E2E1384D3BC}" type="datetimeFigureOut">
              <a:rPr lang="ja-JP" altLang="en-US"/>
              <a:pPr>
                <a:defRPr/>
              </a:pPr>
              <a:t>2016/9/1</a:t>
            </a:fld>
            <a:endParaRPr lang="en-US" altLang="ja-JP"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1710512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fld id="{7C17A934-CB46-4F34-BA20-F2DE9FC7B9B5}" type="datetimeFigureOut">
              <a:rPr lang="ja-JP" altLang="en-US"/>
              <a:pPr>
                <a:defRPr/>
              </a:pPr>
              <a:t>2016/9/1</a:t>
            </a:fld>
            <a:endParaRPr lang="en-US" altLang="ja-JP"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678284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40729B61-8231-4587-AFAF-DBA64B37511F}" type="datetimeFigureOut">
              <a:rPr lang="ja-JP" altLang="en-US"/>
              <a:pPr>
                <a:defRPr/>
              </a:pPr>
              <a:t>2016/9/1</a:t>
            </a:fld>
            <a:endParaRPr lang="en-US" altLang="ja-JP"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587457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F86494B0-08CB-432E-A003-9EF3F664439C}" type="datetimeFigureOut">
              <a:rPr lang="ja-JP" altLang="en-US"/>
              <a:pPr>
                <a:defRPr/>
              </a:pPr>
              <a:t>2016/9/1</a:t>
            </a:fld>
            <a:endParaRPr lang="en-US" altLang="ja-JP"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18898529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6891FCBB-A5B1-485D-9958-BC720B91218F}" type="datetimeFigureOut">
              <a:rPr lang="ja-JP" altLang="en-US"/>
              <a:pPr>
                <a:defRPr/>
              </a:pPr>
              <a:t>2016/9/1</a:t>
            </a:fld>
            <a:endParaRPr lang="en-US" altLang="ja-JP"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375614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00151"/>
            <a:ext cx="8229600" cy="3394472"/>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0DC0AE2D-26B1-427D-AE9E-66804712235F}"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941138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79"/>
            <a:ext cx="2057400" cy="4388644"/>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79"/>
            <a:ext cx="6019800" cy="4388644"/>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9E06B318-7B48-48B5-8972-DD4CDCF448DF}" type="datetimeFigureOut">
              <a:rPr lang="ja-JP" altLang="en-US"/>
              <a:pPr>
                <a:defRPr/>
              </a:pPr>
              <a:t>2016/9/1</a:t>
            </a:fld>
            <a:endParaRPr lang="en-US" altLang="ja-JP"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45479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a:prstGeom prst="rect">
            <a:avLst/>
          </a:prstGeom>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fld id="{8476AA4D-3038-416F-A59F-6C50E5C3A1B9}" type="datetimeFigureOut">
              <a:rPr lang="ja-JP" altLang="en-US"/>
              <a:pPr>
                <a:defRPr/>
              </a:pPr>
              <a:t>2016/9/1</a:t>
            </a:fld>
            <a:endParaRPr lang="en-US" altLang="ja-JP"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147202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2A43ED88-8CD3-42CC-9AEA-DC172FD7C5FB}" type="datetimeFigureOut">
              <a:rPr lang="ja-JP" altLang="en-US"/>
              <a:pPr>
                <a:defRPr/>
              </a:pPr>
              <a:t>2016/9/1</a:t>
            </a:fld>
            <a:endParaRPr lang="en-US" altLang="ja-JP"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7534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AAE5C50E-0263-404E-B1CC-A17195F7C74B}" type="datetimeFigureOut">
              <a:rPr lang="ja-JP" altLang="en-US"/>
              <a:pPr>
                <a:defRPr/>
              </a:pPr>
              <a:t>2016/9/1</a:t>
            </a:fld>
            <a:endParaRPr lang="en-US" altLang="ja-JP"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35160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0B2FF9CF-0CE0-4232-9633-F139F0ADF5A3}" type="datetimeFigureOut">
              <a:rPr lang="ja-JP" altLang="en-US"/>
              <a:pPr>
                <a:defRPr/>
              </a:pPr>
              <a:t>2016/9/1</a:t>
            </a:fld>
            <a:endParaRPr lang="en-US" altLang="ja-JP"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88984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5.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u="none">
                <a:latin typeface="ＭＳ Ｐゴシック" pitchFamily="50" charset="-128"/>
              </a:defRPr>
            </a:lvl1pPr>
          </a:lstStyle>
          <a:p>
            <a:pPr>
              <a:defRPr/>
            </a:pPr>
            <a:fld id="{A96FE070-C465-4112-9AC9-709AD927FE59}" type="datetimeFigureOut">
              <a:rPr lang="ja-JP" altLang="en-US"/>
              <a:pPr>
                <a:defRPr/>
              </a:pPr>
              <a:t>2016/9/1</a:t>
            </a:fld>
            <a:endParaRPr lang="en-US" altLang="ja-JP" dirty="0"/>
          </a:p>
        </p:txBody>
      </p:sp>
      <p:sp>
        <p:nvSpPr>
          <p:cNvPr id="207875" name="Rectangle 3"/>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u="none">
                <a:latin typeface="ＭＳ Ｐゴシック" pitchFamily="50" charset="-128"/>
              </a:defRPr>
            </a:lvl1pPr>
          </a:lstStyle>
          <a:p>
            <a:pPr>
              <a:defRPr/>
            </a:pPr>
            <a:endParaRPr lang="en-US" altLang="ja-JP" dirty="0"/>
          </a:p>
        </p:txBody>
      </p:sp>
      <p:pic>
        <p:nvPicPr>
          <p:cNvPr id="1028" name="Picture 4" descr="02903070010_prsのコピー"/>
          <p:cNvPicPr>
            <a:picLocks noChangeAspect="1" noChangeArrowheads="1"/>
          </p:cNvPicPr>
          <p:nvPr/>
        </p:nvPicPr>
        <p:blipFill>
          <a:blip r:embed="rId14">
            <a:extLst>
              <a:ext uri="{28A0092B-C50C-407E-A947-70E740481C1C}">
                <a14:useLocalDpi xmlns:a14="http://schemas.microsoft.com/office/drawing/2010/main" val="0"/>
              </a:ext>
            </a:extLst>
          </a:blip>
          <a:srcRect b="87651"/>
          <a:stretch>
            <a:fillRect/>
          </a:stretch>
        </p:blipFill>
        <p:spPr bwMode="auto">
          <a:xfrm>
            <a:off x="1" y="1"/>
            <a:ext cx="9142413" cy="57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6" descr="名称未設定-1"/>
          <p:cNvPicPr>
            <a:picLocks noChangeAspect="1" noChangeArrowheads="1"/>
          </p:cNvPicPr>
          <p:nvPr/>
        </p:nvPicPr>
        <p:blipFill>
          <a:blip r:embed="rId15" cstate="print">
            <a:extLst>
              <a:ext uri="{28A0092B-C50C-407E-A947-70E740481C1C}">
                <a14:useLocalDpi xmlns:a14="http://schemas.microsoft.com/office/drawing/2010/main" val="0"/>
              </a:ext>
            </a:extLst>
          </a:blip>
          <a:srcRect l="2002" t="67703"/>
          <a:stretch>
            <a:fillRect/>
          </a:stretch>
        </p:blipFill>
        <p:spPr bwMode="auto">
          <a:xfrm>
            <a:off x="1" y="465535"/>
            <a:ext cx="9180513" cy="12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30" name="Line 7"/>
          <p:cNvSpPr>
            <a:spLocks noChangeShapeType="1"/>
          </p:cNvSpPr>
          <p:nvPr/>
        </p:nvSpPr>
        <p:spPr bwMode="auto">
          <a:xfrm>
            <a:off x="0" y="4929188"/>
            <a:ext cx="9144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031" name="Rectangle 8"/>
          <p:cNvSpPr>
            <a:spLocks noChangeArrowheads="1"/>
          </p:cNvSpPr>
          <p:nvPr userDrawn="1"/>
        </p:nvSpPr>
        <p:spPr bwMode="auto">
          <a:xfrm>
            <a:off x="8671201" y="4914900"/>
            <a:ext cx="4026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fld id="{70681E8E-544E-424A-912F-6972E6B2D763}" type="slidenum">
              <a:rPr lang="ja-JP" altLang="en-US" sz="1400"/>
              <a:pPr eaLnBrk="1" hangingPunct="1"/>
              <a:t>‹#›</a:t>
            </a:fld>
            <a:endParaRPr lang="en-US" altLang="ja-JP" dirty="0"/>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u="none">
                <a:latin typeface="ＭＳ Ｐゴシック" pitchFamily="50" charset="-128"/>
              </a:defRPr>
            </a:lvl1pPr>
          </a:lstStyle>
          <a:p>
            <a:pPr>
              <a:defRPr/>
            </a:pPr>
            <a:fld id="{58A47670-6C49-4D42-A613-C88530411437}" type="datetimeFigureOut">
              <a:rPr lang="ja-JP" altLang="en-US"/>
              <a:pPr>
                <a:defRPr/>
              </a:pPr>
              <a:t>2016/9/1</a:t>
            </a:fld>
            <a:endParaRPr lang="en-US" altLang="ja-JP" dirty="0"/>
          </a:p>
        </p:txBody>
      </p:sp>
      <p:pic>
        <p:nvPicPr>
          <p:cNvPr id="2051" name="Picture 4" descr="02903070010_prsのコピー"/>
          <p:cNvPicPr>
            <a:picLocks noChangeAspect="1" noChangeArrowheads="1"/>
          </p:cNvPicPr>
          <p:nvPr/>
        </p:nvPicPr>
        <p:blipFill>
          <a:blip r:embed="rId13">
            <a:extLst>
              <a:ext uri="{28A0092B-C50C-407E-A947-70E740481C1C}">
                <a14:useLocalDpi xmlns:a14="http://schemas.microsoft.com/office/drawing/2010/main" val="0"/>
              </a:ext>
            </a:extLst>
          </a:blip>
          <a:srcRect b="87651"/>
          <a:stretch>
            <a:fillRect/>
          </a:stretch>
        </p:blipFill>
        <p:spPr bwMode="auto">
          <a:xfrm>
            <a:off x="1" y="1"/>
            <a:ext cx="9142413" cy="57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resizeブランドスローガン_blac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0"/>
            <a:ext cx="16922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6" descr="名称未設定-1"/>
          <p:cNvPicPr>
            <a:picLocks noChangeAspect="1" noChangeArrowheads="1"/>
          </p:cNvPicPr>
          <p:nvPr/>
        </p:nvPicPr>
        <p:blipFill>
          <a:blip r:embed="rId15" cstate="print">
            <a:extLst>
              <a:ext uri="{28A0092B-C50C-407E-A947-70E740481C1C}">
                <a14:useLocalDpi xmlns:a14="http://schemas.microsoft.com/office/drawing/2010/main" val="0"/>
              </a:ext>
            </a:extLst>
          </a:blip>
          <a:srcRect l="2002" t="67703"/>
          <a:stretch>
            <a:fillRect/>
          </a:stretch>
        </p:blipFill>
        <p:spPr bwMode="auto">
          <a:xfrm>
            <a:off x="1" y="465535"/>
            <a:ext cx="9180513" cy="12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054" name="Group 7"/>
          <p:cNvGrpSpPr>
            <a:grpSpLocks/>
          </p:cNvGrpSpPr>
          <p:nvPr/>
        </p:nvGrpSpPr>
        <p:grpSpPr bwMode="auto">
          <a:xfrm>
            <a:off x="57150" y="589360"/>
            <a:ext cx="9048750" cy="322659"/>
            <a:chOff x="36" y="487"/>
            <a:chExt cx="5700" cy="271"/>
          </a:xfrm>
        </p:grpSpPr>
        <p:sp>
          <p:nvSpPr>
            <p:cNvPr id="2056" name="Rectangle 8"/>
            <p:cNvSpPr>
              <a:spLocks noChangeArrowheads="1"/>
            </p:cNvSpPr>
            <p:nvPr/>
          </p:nvSpPr>
          <p:spPr bwMode="auto">
            <a:xfrm>
              <a:off x="44" y="487"/>
              <a:ext cx="5692" cy="271"/>
            </a:xfrm>
            <a:prstGeom prst="rect">
              <a:avLst/>
            </a:prstGeom>
            <a:solidFill>
              <a:srgbClr val="F5F1EB"/>
            </a:solidFill>
            <a:ln w="25400">
              <a:solidFill>
                <a:srgbClr val="203D74"/>
              </a:solidFill>
              <a:miter lim="800000"/>
              <a:headEnd/>
              <a:tailEnd/>
            </a:ln>
          </p:spPr>
          <p:txBody>
            <a:bodyPr wrap="none"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pPr>
              <a:endParaRPr lang="ja-JP" altLang="en-US" b="1" u="sng" dirty="0">
                <a:latin typeface="ＭＳ Ｐゴシック" pitchFamily="50" charset="-128"/>
              </a:endParaRPr>
            </a:p>
          </p:txBody>
        </p:sp>
        <p:sp>
          <p:nvSpPr>
            <p:cNvPr id="2057" name="Rectangle 9"/>
            <p:cNvSpPr>
              <a:spLocks noChangeArrowheads="1"/>
            </p:cNvSpPr>
            <p:nvPr/>
          </p:nvSpPr>
          <p:spPr bwMode="auto">
            <a:xfrm>
              <a:off x="36" y="487"/>
              <a:ext cx="425" cy="271"/>
            </a:xfrm>
            <a:prstGeom prst="rect">
              <a:avLst/>
            </a:prstGeom>
            <a:solidFill>
              <a:srgbClr val="203D74"/>
            </a:solidFill>
            <a:ln w="25400">
              <a:solidFill>
                <a:srgbClr val="203D74"/>
              </a:solidFill>
              <a:miter lim="800000"/>
              <a:headEnd/>
              <a:tailEnd/>
            </a:ln>
          </p:spPr>
          <p:txBody>
            <a:bodyPr wrap="none"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pPr>
              <a:endParaRPr lang="ja-JP" altLang="en-US" b="1" u="sng" dirty="0">
                <a:latin typeface="ＭＳ Ｐゴシック" pitchFamily="50" charset="-128"/>
              </a:endParaRPr>
            </a:p>
          </p:txBody>
        </p:sp>
        <p:grpSp>
          <p:nvGrpSpPr>
            <p:cNvPr id="2058" name="Group 57"/>
            <p:cNvGrpSpPr>
              <a:grpSpLocks/>
            </p:cNvGrpSpPr>
            <p:nvPr/>
          </p:nvGrpSpPr>
          <p:grpSpPr bwMode="auto">
            <a:xfrm>
              <a:off x="130" y="551"/>
              <a:ext cx="199" cy="139"/>
              <a:chOff x="2269" y="1580"/>
              <a:chExt cx="282" cy="263"/>
            </a:xfrm>
          </p:grpSpPr>
          <p:sp>
            <p:nvSpPr>
              <p:cNvPr id="2059" name="Freeform 58"/>
              <p:cNvSpPr>
                <a:spLocks/>
              </p:cNvSpPr>
              <p:nvPr/>
            </p:nvSpPr>
            <p:spPr bwMode="auto">
              <a:xfrm flipH="1">
                <a:off x="2269" y="1580"/>
                <a:ext cx="170" cy="263"/>
              </a:xfrm>
              <a:custGeom>
                <a:avLst/>
                <a:gdLst>
                  <a:gd name="T0" fmla="*/ 17 w 199"/>
                  <a:gd name="T1" fmla="*/ 0 h 306"/>
                  <a:gd name="T2" fmla="*/ 22 w 199"/>
                  <a:gd name="T3" fmla="*/ 5 h 306"/>
                  <a:gd name="T4" fmla="*/ 10 w 199"/>
                  <a:gd name="T5" fmla="*/ 18 h 306"/>
                  <a:gd name="T6" fmla="*/ 22 w 199"/>
                  <a:gd name="T7" fmla="*/ 32 h 306"/>
                  <a:gd name="T8" fmla="*/ 17 w 199"/>
                  <a:gd name="T9" fmla="*/ 37 h 306"/>
                  <a:gd name="T10" fmla="*/ 0 w 199"/>
                  <a:gd name="T11" fmla="*/ 18 h 306"/>
                  <a:gd name="T12" fmla="*/ 17 w 199"/>
                  <a:gd name="T13" fmla="*/ 0 h 306"/>
                  <a:gd name="T14" fmla="*/ 0 60000 65536"/>
                  <a:gd name="T15" fmla="*/ 0 60000 65536"/>
                  <a:gd name="T16" fmla="*/ 0 60000 65536"/>
                  <a:gd name="T17" fmla="*/ 0 60000 65536"/>
                  <a:gd name="T18" fmla="*/ 0 60000 65536"/>
                  <a:gd name="T19" fmla="*/ 0 60000 65536"/>
                  <a:gd name="T20" fmla="*/ 0 60000 65536"/>
                  <a:gd name="T21" fmla="*/ 0 w 199"/>
                  <a:gd name="T22" fmla="*/ 0 h 306"/>
                  <a:gd name="T23" fmla="*/ 199 w 199"/>
                  <a:gd name="T24" fmla="*/ 306 h 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306">
                    <a:moveTo>
                      <a:pt x="153" y="0"/>
                    </a:moveTo>
                    <a:lnTo>
                      <a:pt x="199" y="46"/>
                    </a:lnTo>
                    <a:lnTo>
                      <a:pt x="91" y="153"/>
                    </a:lnTo>
                    <a:lnTo>
                      <a:pt x="199" y="261"/>
                    </a:lnTo>
                    <a:lnTo>
                      <a:pt x="153" y="306"/>
                    </a:lnTo>
                    <a:lnTo>
                      <a:pt x="0" y="153"/>
                    </a:lnTo>
                    <a:lnTo>
                      <a:pt x="153" y="0"/>
                    </a:lnTo>
                    <a:close/>
                  </a:path>
                </a:pathLst>
              </a:custGeom>
              <a:solidFill>
                <a:schemeClr val="bg1"/>
              </a:solidFill>
              <a:ln w="9525">
                <a:solidFill>
                  <a:schemeClr val="bg2"/>
                </a:solidFill>
                <a:round/>
                <a:headEnd/>
                <a:tailEnd/>
              </a:ln>
            </p:spPr>
            <p:txBody>
              <a:bodyPr/>
              <a:lstStyle/>
              <a:p>
                <a:endParaRPr lang="ja-JP" altLang="en-US" dirty="0"/>
              </a:p>
            </p:txBody>
          </p:sp>
          <p:sp>
            <p:nvSpPr>
              <p:cNvPr id="2060" name="Freeform 59"/>
              <p:cNvSpPr>
                <a:spLocks/>
              </p:cNvSpPr>
              <p:nvPr/>
            </p:nvSpPr>
            <p:spPr bwMode="auto">
              <a:xfrm flipH="1">
                <a:off x="2381" y="1580"/>
                <a:ext cx="170" cy="263"/>
              </a:xfrm>
              <a:custGeom>
                <a:avLst/>
                <a:gdLst>
                  <a:gd name="T0" fmla="*/ 17 w 199"/>
                  <a:gd name="T1" fmla="*/ 0 h 306"/>
                  <a:gd name="T2" fmla="*/ 22 w 199"/>
                  <a:gd name="T3" fmla="*/ 5 h 306"/>
                  <a:gd name="T4" fmla="*/ 10 w 199"/>
                  <a:gd name="T5" fmla="*/ 18 h 306"/>
                  <a:gd name="T6" fmla="*/ 22 w 199"/>
                  <a:gd name="T7" fmla="*/ 32 h 306"/>
                  <a:gd name="T8" fmla="*/ 17 w 199"/>
                  <a:gd name="T9" fmla="*/ 37 h 306"/>
                  <a:gd name="T10" fmla="*/ 0 w 199"/>
                  <a:gd name="T11" fmla="*/ 18 h 306"/>
                  <a:gd name="T12" fmla="*/ 17 w 199"/>
                  <a:gd name="T13" fmla="*/ 0 h 306"/>
                  <a:gd name="T14" fmla="*/ 0 60000 65536"/>
                  <a:gd name="T15" fmla="*/ 0 60000 65536"/>
                  <a:gd name="T16" fmla="*/ 0 60000 65536"/>
                  <a:gd name="T17" fmla="*/ 0 60000 65536"/>
                  <a:gd name="T18" fmla="*/ 0 60000 65536"/>
                  <a:gd name="T19" fmla="*/ 0 60000 65536"/>
                  <a:gd name="T20" fmla="*/ 0 60000 65536"/>
                  <a:gd name="T21" fmla="*/ 0 w 199"/>
                  <a:gd name="T22" fmla="*/ 0 h 306"/>
                  <a:gd name="T23" fmla="*/ 199 w 199"/>
                  <a:gd name="T24" fmla="*/ 306 h 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306">
                    <a:moveTo>
                      <a:pt x="153" y="0"/>
                    </a:moveTo>
                    <a:lnTo>
                      <a:pt x="199" y="46"/>
                    </a:lnTo>
                    <a:lnTo>
                      <a:pt x="91" y="153"/>
                    </a:lnTo>
                    <a:lnTo>
                      <a:pt x="199" y="261"/>
                    </a:lnTo>
                    <a:lnTo>
                      <a:pt x="153" y="306"/>
                    </a:lnTo>
                    <a:lnTo>
                      <a:pt x="0" y="153"/>
                    </a:lnTo>
                    <a:lnTo>
                      <a:pt x="153" y="0"/>
                    </a:lnTo>
                    <a:close/>
                  </a:path>
                </a:pathLst>
              </a:custGeom>
              <a:solidFill>
                <a:schemeClr val="bg1"/>
              </a:solidFill>
              <a:ln w="9525">
                <a:solidFill>
                  <a:schemeClr val="bg2"/>
                </a:solidFill>
                <a:round/>
                <a:headEnd/>
                <a:tailEnd/>
              </a:ln>
            </p:spPr>
            <p:txBody>
              <a:bodyPr/>
              <a:lstStyle/>
              <a:p>
                <a:endParaRPr lang="ja-JP" altLang="en-US" dirty="0"/>
              </a:p>
            </p:txBody>
          </p:sp>
        </p:grpSp>
      </p:grpSp>
      <p:sp>
        <p:nvSpPr>
          <p:cNvPr id="2055" name="Rectangle 12"/>
          <p:cNvSpPr>
            <a:spLocks noChangeArrowheads="1"/>
          </p:cNvSpPr>
          <p:nvPr userDrawn="1"/>
        </p:nvSpPr>
        <p:spPr bwMode="auto">
          <a:xfrm>
            <a:off x="8671201" y="4914900"/>
            <a:ext cx="4026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fld id="{2707CC61-4CC4-4A80-B0B9-36DE099BAC2C}" type="slidenum">
              <a:rPr lang="ja-JP" altLang="en-US" sz="1400"/>
              <a:pPr eaLnBrk="1" hangingPunct="1"/>
              <a:t>‹#›</a:t>
            </a:fld>
            <a:endParaRPr lang="en-US" altLang="ja-JP" dirty="0"/>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u="none">
                <a:latin typeface="ＭＳ Ｐゴシック" pitchFamily="50" charset="-128"/>
              </a:defRPr>
            </a:lvl1pPr>
          </a:lstStyle>
          <a:p>
            <a:pPr>
              <a:defRPr/>
            </a:pPr>
            <a:fld id="{C7B027E4-A90C-409E-959A-4A32FCFFBE32}" type="datetimeFigureOut">
              <a:rPr lang="ja-JP" altLang="en-US"/>
              <a:pPr>
                <a:defRPr/>
              </a:pPr>
              <a:t>2016/9/1</a:t>
            </a:fld>
            <a:endParaRPr lang="en-US" altLang="ja-JP" dirty="0"/>
          </a:p>
        </p:txBody>
      </p:sp>
      <p:sp>
        <p:nvSpPr>
          <p:cNvPr id="209923" name="Rectangle 3"/>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u="none">
                <a:latin typeface="ＭＳ Ｐゴシック" pitchFamily="50" charset="-128"/>
              </a:defRPr>
            </a:lvl1pPr>
          </a:lstStyle>
          <a:p>
            <a:pPr>
              <a:defRPr/>
            </a:pPr>
            <a:endParaRPr lang="en-US" altLang="ja-JP" dirty="0"/>
          </a:p>
        </p:txBody>
      </p:sp>
      <p:pic>
        <p:nvPicPr>
          <p:cNvPr id="3076" name="Picture 4" descr="02903070010_prsのコピー"/>
          <p:cNvPicPr>
            <a:picLocks noChangeAspect="1" noChangeArrowheads="1"/>
          </p:cNvPicPr>
          <p:nvPr/>
        </p:nvPicPr>
        <p:blipFill>
          <a:blip r:embed="rId13">
            <a:extLst>
              <a:ext uri="{28A0092B-C50C-407E-A947-70E740481C1C}">
                <a14:useLocalDpi xmlns:a14="http://schemas.microsoft.com/office/drawing/2010/main" val="0"/>
              </a:ext>
            </a:extLst>
          </a:blip>
          <a:srcRect b="76881"/>
          <a:stretch>
            <a:fillRect/>
          </a:stretch>
        </p:blipFill>
        <p:spPr bwMode="auto">
          <a:xfrm>
            <a:off x="0" y="1495425"/>
            <a:ext cx="9144000" cy="168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Line 6"/>
          <p:cNvSpPr>
            <a:spLocks noChangeShapeType="1"/>
          </p:cNvSpPr>
          <p:nvPr/>
        </p:nvSpPr>
        <p:spPr bwMode="auto">
          <a:xfrm>
            <a:off x="0" y="4929188"/>
            <a:ext cx="9144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078" name="Rectangle 7"/>
          <p:cNvSpPr>
            <a:spLocks noChangeArrowheads="1"/>
          </p:cNvSpPr>
          <p:nvPr userDrawn="1"/>
        </p:nvSpPr>
        <p:spPr bwMode="auto">
          <a:xfrm>
            <a:off x="8671201" y="4914900"/>
            <a:ext cx="4026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fld id="{EBD01EBB-C307-49FB-ADF4-AA3F65FAF302}" type="slidenum">
              <a:rPr lang="ja-JP" altLang="en-US" sz="1400"/>
              <a:pPr eaLnBrk="1" hangingPunct="1"/>
              <a:t>‹#›</a:t>
            </a:fld>
            <a:endParaRPr lang="en-US" altLang="ja-JP" dirty="0"/>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u="none">
                <a:latin typeface="ＭＳ Ｐゴシック" pitchFamily="50" charset="-128"/>
              </a:defRPr>
            </a:lvl1pPr>
          </a:lstStyle>
          <a:p>
            <a:pPr>
              <a:defRPr/>
            </a:pPr>
            <a:fld id="{0D8CFDAD-0C58-4E91-91D1-130A83BC8728}" type="datetimeFigureOut">
              <a:rPr lang="ja-JP" altLang="en-US"/>
              <a:pPr>
                <a:defRPr/>
              </a:pPr>
              <a:t>2016/9/1</a:t>
            </a:fld>
            <a:endParaRPr lang="en-US" altLang="ja-JP" dirty="0"/>
          </a:p>
        </p:txBody>
      </p:sp>
      <p:pic>
        <p:nvPicPr>
          <p:cNvPr id="4099" name="Picture 4" descr="02903070010_prsのコピー"/>
          <p:cNvPicPr>
            <a:picLocks noChangeAspect="1" noChangeArrowheads="1"/>
          </p:cNvPicPr>
          <p:nvPr/>
        </p:nvPicPr>
        <p:blipFill>
          <a:blip r:embed="rId13">
            <a:extLst>
              <a:ext uri="{28A0092B-C50C-407E-A947-70E740481C1C}">
                <a14:useLocalDpi xmlns:a14="http://schemas.microsoft.com/office/drawing/2010/main" val="0"/>
              </a:ext>
            </a:extLst>
          </a:blip>
          <a:srcRect b="87651"/>
          <a:stretch>
            <a:fillRect/>
          </a:stretch>
        </p:blipFill>
        <p:spPr bwMode="auto">
          <a:xfrm>
            <a:off x="1" y="1"/>
            <a:ext cx="9142413" cy="57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resizeブランドスローガン_blac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0"/>
            <a:ext cx="16922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6" descr="名称未設定-1"/>
          <p:cNvPicPr>
            <a:picLocks noChangeAspect="1" noChangeArrowheads="1"/>
          </p:cNvPicPr>
          <p:nvPr/>
        </p:nvPicPr>
        <p:blipFill>
          <a:blip r:embed="rId15" cstate="print">
            <a:extLst>
              <a:ext uri="{28A0092B-C50C-407E-A947-70E740481C1C}">
                <a14:useLocalDpi xmlns:a14="http://schemas.microsoft.com/office/drawing/2010/main" val="0"/>
              </a:ext>
            </a:extLst>
          </a:blip>
          <a:srcRect l="2002" t="67703"/>
          <a:stretch>
            <a:fillRect/>
          </a:stretch>
        </p:blipFill>
        <p:spPr bwMode="auto">
          <a:xfrm>
            <a:off x="1" y="465535"/>
            <a:ext cx="9180513" cy="12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102" name="Group 7"/>
          <p:cNvGrpSpPr>
            <a:grpSpLocks/>
          </p:cNvGrpSpPr>
          <p:nvPr/>
        </p:nvGrpSpPr>
        <p:grpSpPr bwMode="auto">
          <a:xfrm>
            <a:off x="57150" y="589360"/>
            <a:ext cx="9048750" cy="322659"/>
            <a:chOff x="36" y="487"/>
            <a:chExt cx="5700" cy="271"/>
          </a:xfrm>
        </p:grpSpPr>
        <p:sp>
          <p:nvSpPr>
            <p:cNvPr id="4105" name="Rectangle 8"/>
            <p:cNvSpPr>
              <a:spLocks noChangeArrowheads="1"/>
            </p:cNvSpPr>
            <p:nvPr/>
          </p:nvSpPr>
          <p:spPr bwMode="auto">
            <a:xfrm>
              <a:off x="44" y="487"/>
              <a:ext cx="5692" cy="271"/>
            </a:xfrm>
            <a:prstGeom prst="rect">
              <a:avLst/>
            </a:prstGeom>
            <a:solidFill>
              <a:srgbClr val="F5F1EB"/>
            </a:solidFill>
            <a:ln w="25400">
              <a:solidFill>
                <a:srgbClr val="203D74"/>
              </a:solidFill>
              <a:miter lim="800000"/>
              <a:headEnd/>
              <a:tailEnd/>
            </a:ln>
          </p:spPr>
          <p:txBody>
            <a:bodyPr wrap="none"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pPr>
              <a:endParaRPr lang="ja-JP" altLang="en-US" b="1" u="sng" dirty="0">
                <a:latin typeface="ＭＳ Ｐゴシック" pitchFamily="50" charset="-128"/>
              </a:endParaRPr>
            </a:p>
          </p:txBody>
        </p:sp>
        <p:sp>
          <p:nvSpPr>
            <p:cNvPr id="4106" name="Rectangle 9"/>
            <p:cNvSpPr>
              <a:spLocks noChangeArrowheads="1"/>
            </p:cNvSpPr>
            <p:nvPr/>
          </p:nvSpPr>
          <p:spPr bwMode="auto">
            <a:xfrm>
              <a:off x="36" y="487"/>
              <a:ext cx="425" cy="271"/>
            </a:xfrm>
            <a:prstGeom prst="rect">
              <a:avLst/>
            </a:prstGeom>
            <a:solidFill>
              <a:srgbClr val="203D74"/>
            </a:solidFill>
            <a:ln w="25400">
              <a:solidFill>
                <a:srgbClr val="203D74"/>
              </a:solidFill>
              <a:miter lim="800000"/>
              <a:headEnd/>
              <a:tailEnd/>
            </a:ln>
          </p:spPr>
          <p:txBody>
            <a:bodyPr wrap="none"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pPr>
              <a:endParaRPr lang="ja-JP" altLang="en-US" b="1" u="sng" dirty="0">
                <a:latin typeface="ＭＳ Ｐゴシック" pitchFamily="50" charset="-128"/>
              </a:endParaRPr>
            </a:p>
          </p:txBody>
        </p:sp>
        <p:grpSp>
          <p:nvGrpSpPr>
            <p:cNvPr id="4107" name="Group 57"/>
            <p:cNvGrpSpPr>
              <a:grpSpLocks/>
            </p:cNvGrpSpPr>
            <p:nvPr/>
          </p:nvGrpSpPr>
          <p:grpSpPr bwMode="auto">
            <a:xfrm>
              <a:off x="130" y="551"/>
              <a:ext cx="199" cy="139"/>
              <a:chOff x="2269" y="1580"/>
              <a:chExt cx="282" cy="263"/>
            </a:xfrm>
          </p:grpSpPr>
          <p:sp>
            <p:nvSpPr>
              <p:cNvPr id="4108" name="Freeform 58"/>
              <p:cNvSpPr>
                <a:spLocks/>
              </p:cNvSpPr>
              <p:nvPr/>
            </p:nvSpPr>
            <p:spPr bwMode="auto">
              <a:xfrm flipH="1">
                <a:off x="2269" y="1580"/>
                <a:ext cx="170" cy="263"/>
              </a:xfrm>
              <a:custGeom>
                <a:avLst/>
                <a:gdLst>
                  <a:gd name="T0" fmla="*/ 17 w 199"/>
                  <a:gd name="T1" fmla="*/ 0 h 306"/>
                  <a:gd name="T2" fmla="*/ 22 w 199"/>
                  <a:gd name="T3" fmla="*/ 5 h 306"/>
                  <a:gd name="T4" fmla="*/ 10 w 199"/>
                  <a:gd name="T5" fmla="*/ 18 h 306"/>
                  <a:gd name="T6" fmla="*/ 22 w 199"/>
                  <a:gd name="T7" fmla="*/ 32 h 306"/>
                  <a:gd name="T8" fmla="*/ 17 w 199"/>
                  <a:gd name="T9" fmla="*/ 37 h 306"/>
                  <a:gd name="T10" fmla="*/ 0 w 199"/>
                  <a:gd name="T11" fmla="*/ 18 h 306"/>
                  <a:gd name="T12" fmla="*/ 17 w 199"/>
                  <a:gd name="T13" fmla="*/ 0 h 306"/>
                  <a:gd name="T14" fmla="*/ 0 60000 65536"/>
                  <a:gd name="T15" fmla="*/ 0 60000 65536"/>
                  <a:gd name="T16" fmla="*/ 0 60000 65536"/>
                  <a:gd name="T17" fmla="*/ 0 60000 65536"/>
                  <a:gd name="T18" fmla="*/ 0 60000 65536"/>
                  <a:gd name="T19" fmla="*/ 0 60000 65536"/>
                  <a:gd name="T20" fmla="*/ 0 60000 65536"/>
                  <a:gd name="T21" fmla="*/ 0 w 199"/>
                  <a:gd name="T22" fmla="*/ 0 h 306"/>
                  <a:gd name="T23" fmla="*/ 199 w 199"/>
                  <a:gd name="T24" fmla="*/ 306 h 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306">
                    <a:moveTo>
                      <a:pt x="153" y="0"/>
                    </a:moveTo>
                    <a:lnTo>
                      <a:pt x="199" y="46"/>
                    </a:lnTo>
                    <a:lnTo>
                      <a:pt x="91" y="153"/>
                    </a:lnTo>
                    <a:lnTo>
                      <a:pt x="199" y="261"/>
                    </a:lnTo>
                    <a:lnTo>
                      <a:pt x="153" y="306"/>
                    </a:lnTo>
                    <a:lnTo>
                      <a:pt x="0" y="153"/>
                    </a:lnTo>
                    <a:lnTo>
                      <a:pt x="153" y="0"/>
                    </a:lnTo>
                    <a:close/>
                  </a:path>
                </a:pathLst>
              </a:custGeom>
              <a:solidFill>
                <a:schemeClr val="bg1"/>
              </a:solidFill>
              <a:ln w="9525">
                <a:solidFill>
                  <a:schemeClr val="bg2"/>
                </a:solidFill>
                <a:round/>
                <a:headEnd/>
                <a:tailEnd/>
              </a:ln>
            </p:spPr>
            <p:txBody>
              <a:bodyPr/>
              <a:lstStyle/>
              <a:p>
                <a:endParaRPr lang="ja-JP" altLang="en-US" dirty="0"/>
              </a:p>
            </p:txBody>
          </p:sp>
          <p:sp>
            <p:nvSpPr>
              <p:cNvPr id="4109" name="Freeform 59"/>
              <p:cNvSpPr>
                <a:spLocks/>
              </p:cNvSpPr>
              <p:nvPr/>
            </p:nvSpPr>
            <p:spPr bwMode="auto">
              <a:xfrm flipH="1">
                <a:off x="2381" y="1580"/>
                <a:ext cx="170" cy="263"/>
              </a:xfrm>
              <a:custGeom>
                <a:avLst/>
                <a:gdLst>
                  <a:gd name="T0" fmla="*/ 17 w 199"/>
                  <a:gd name="T1" fmla="*/ 0 h 306"/>
                  <a:gd name="T2" fmla="*/ 22 w 199"/>
                  <a:gd name="T3" fmla="*/ 5 h 306"/>
                  <a:gd name="T4" fmla="*/ 10 w 199"/>
                  <a:gd name="T5" fmla="*/ 18 h 306"/>
                  <a:gd name="T6" fmla="*/ 22 w 199"/>
                  <a:gd name="T7" fmla="*/ 32 h 306"/>
                  <a:gd name="T8" fmla="*/ 17 w 199"/>
                  <a:gd name="T9" fmla="*/ 37 h 306"/>
                  <a:gd name="T10" fmla="*/ 0 w 199"/>
                  <a:gd name="T11" fmla="*/ 18 h 306"/>
                  <a:gd name="T12" fmla="*/ 17 w 199"/>
                  <a:gd name="T13" fmla="*/ 0 h 306"/>
                  <a:gd name="T14" fmla="*/ 0 60000 65536"/>
                  <a:gd name="T15" fmla="*/ 0 60000 65536"/>
                  <a:gd name="T16" fmla="*/ 0 60000 65536"/>
                  <a:gd name="T17" fmla="*/ 0 60000 65536"/>
                  <a:gd name="T18" fmla="*/ 0 60000 65536"/>
                  <a:gd name="T19" fmla="*/ 0 60000 65536"/>
                  <a:gd name="T20" fmla="*/ 0 60000 65536"/>
                  <a:gd name="T21" fmla="*/ 0 w 199"/>
                  <a:gd name="T22" fmla="*/ 0 h 306"/>
                  <a:gd name="T23" fmla="*/ 199 w 199"/>
                  <a:gd name="T24" fmla="*/ 306 h 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306">
                    <a:moveTo>
                      <a:pt x="153" y="0"/>
                    </a:moveTo>
                    <a:lnTo>
                      <a:pt x="199" y="46"/>
                    </a:lnTo>
                    <a:lnTo>
                      <a:pt x="91" y="153"/>
                    </a:lnTo>
                    <a:lnTo>
                      <a:pt x="199" y="261"/>
                    </a:lnTo>
                    <a:lnTo>
                      <a:pt x="153" y="306"/>
                    </a:lnTo>
                    <a:lnTo>
                      <a:pt x="0" y="153"/>
                    </a:lnTo>
                    <a:lnTo>
                      <a:pt x="153" y="0"/>
                    </a:lnTo>
                    <a:close/>
                  </a:path>
                </a:pathLst>
              </a:custGeom>
              <a:solidFill>
                <a:schemeClr val="bg1"/>
              </a:solidFill>
              <a:ln w="9525">
                <a:solidFill>
                  <a:schemeClr val="bg2"/>
                </a:solidFill>
                <a:round/>
                <a:headEnd/>
                <a:tailEnd/>
              </a:ln>
            </p:spPr>
            <p:txBody>
              <a:bodyPr/>
              <a:lstStyle/>
              <a:p>
                <a:endParaRPr lang="ja-JP" altLang="en-US" dirty="0"/>
              </a:p>
            </p:txBody>
          </p:sp>
        </p:grpSp>
      </p:grpSp>
      <p:sp>
        <p:nvSpPr>
          <p:cNvPr id="4103" name="Line 13"/>
          <p:cNvSpPr>
            <a:spLocks noChangeShapeType="1"/>
          </p:cNvSpPr>
          <p:nvPr/>
        </p:nvSpPr>
        <p:spPr bwMode="auto">
          <a:xfrm>
            <a:off x="0" y="4929188"/>
            <a:ext cx="9144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104" name="Rectangle 13"/>
          <p:cNvSpPr>
            <a:spLocks noChangeArrowheads="1"/>
          </p:cNvSpPr>
          <p:nvPr userDrawn="1"/>
        </p:nvSpPr>
        <p:spPr bwMode="auto">
          <a:xfrm>
            <a:off x="8671201" y="4914900"/>
            <a:ext cx="4026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fld id="{A792244A-0B9F-41EE-96D9-714A2339CBA7}" type="slidenum">
              <a:rPr lang="ja-JP" altLang="en-US" sz="1400"/>
              <a:pPr eaLnBrk="1" hangingPunct="1"/>
              <a:t>‹#›</a:t>
            </a:fld>
            <a:endParaRPr lang="en-US" altLang="ja-JP"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u="none">
                <a:latin typeface="ＭＳ Ｐゴシック" pitchFamily="50" charset="-128"/>
              </a:defRPr>
            </a:lvl1pPr>
          </a:lstStyle>
          <a:p>
            <a:pPr>
              <a:defRPr/>
            </a:pPr>
            <a:fld id="{D16C6AFE-8861-4283-8BBB-CDD2DFBA559F}" type="datetimeFigureOut">
              <a:rPr lang="ja-JP" altLang="en-US"/>
              <a:pPr>
                <a:defRPr/>
              </a:pPr>
              <a:t>2016/9/1</a:t>
            </a:fld>
            <a:endParaRPr lang="en-US" altLang="ja-JP" dirty="0"/>
          </a:p>
        </p:txBody>
      </p:sp>
      <p:sp>
        <p:nvSpPr>
          <p:cNvPr id="211971" name="Rectangle 3"/>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u="none">
                <a:latin typeface="ＭＳ Ｐゴシック" pitchFamily="50" charset="-128"/>
              </a:defRPr>
            </a:lvl1pPr>
          </a:lstStyle>
          <a:p>
            <a:pPr>
              <a:defRPr/>
            </a:pPr>
            <a:endParaRPr lang="en-US" altLang="ja-JP" dirty="0"/>
          </a:p>
        </p:txBody>
      </p:sp>
      <p:pic>
        <p:nvPicPr>
          <p:cNvPr id="5124" name="Picture 4" descr="名称未設定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53"/>
            <a:ext cx="9144000" cy="274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02903070010_prsのコピー"/>
          <p:cNvPicPr>
            <a:picLocks noChangeAspect="1" noChangeArrowheads="1"/>
          </p:cNvPicPr>
          <p:nvPr/>
        </p:nvPicPr>
        <p:blipFill>
          <a:blip r:embed="rId14">
            <a:extLst>
              <a:ext uri="{28A0092B-C50C-407E-A947-70E740481C1C}">
                <a14:useLocalDpi xmlns:a14="http://schemas.microsoft.com/office/drawing/2010/main" val="0"/>
              </a:ext>
            </a:extLst>
          </a:blip>
          <a:srcRect b="76881"/>
          <a:stretch>
            <a:fillRect/>
          </a:stretch>
        </p:blipFill>
        <p:spPr bwMode="auto">
          <a:xfrm>
            <a:off x="0" y="1483519"/>
            <a:ext cx="91440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product photo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2720578"/>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7.png"/><Relationship Id="rId4" Type="http://schemas.microsoft.com/office/2007/relationships/hdphoto" Target="../media/hdphoto1.wdp"/><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hyperlink" Target="http://www.panasonic.net/pcc/support/pb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7.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0.png"/><Relationship Id="rId3" Type="http://schemas.openxmlformats.org/officeDocument/2006/relationships/image" Target="../media/image27.png"/><Relationship Id="rId7" Type="http://schemas.microsoft.com/office/2007/relationships/hdphoto" Target="../media/hdphoto1.wdp"/><Relationship Id="rId12"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8.png"/><Relationship Id="rId5" Type="http://schemas.openxmlformats.org/officeDocument/2006/relationships/image" Target="../media/image7.png"/><Relationship Id="rId10" Type="http://schemas.openxmlformats.org/officeDocument/2006/relationships/image" Target="../media/image57.png"/><Relationship Id="rId4" Type="http://schemas.openxmlformats.org/officeDocument/2006/relationships/image" Target="../media/image46.wmf"/><Relationship Id="rId9"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2.png"/><Relationship Id="rId7"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7.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69.png"/><Relationship Id="rId3"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57.png"/><Relationship Id="rId5" Type="http://schemas.openxmlformats.org/officeDocument/2006/relationships/image" Target="../media/image6.png"/><Relationship Id="rId10" Type="http://schemas.openxmlformats.org/officeDocument/2006/relationships/image" Target="../media/image47.png"/><Relationship Id="rId4" Type="http://schemas.openxmlformats.org/officeDocument/2006/relationships/image" Target="../media/image46.wmf"/><Relationship Id="rId9" Type="http://schemas.openxmlformats.org/officeDocument/2006/relationships/image" Target="../media/image58.png"/><Relationship Id="rId14" Type="http://schemas.openxmlformats.org/officeDocument/2006/relationships/image" Target="../media/image60.png"/></Relationships>
</file>

<file path=ppt/slides/_rels/slide4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6.wmf"/><Relationship Id="rId7"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7.png"/><Relationship Id="rId5" Type="http://schemas.microsoft.com/office/2007/relationships/hdphoto" Target="../media/hdphoto1.wdp"/><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6.wmf"/><Relationship Id="rId7"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7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
          <p:cNvSpPr txBox="1">
            <a:spLocks noChangeArrowheads="1"/>
          </p:cNvSpPr>
          <p:nvPr/>
        </p:nvSpPr>
        <p:spPr bwMode="auto">
          <a:xfrm>
            <a:off x="879476" y="1515471"/>
            <a:ext cx="7375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000" b="1" dirty="0" smtClean="0">
                <a:solidFill>
                  <a:schemeClr val="bg1"/>
                </a:solidFill>
                <a:sym typeface="ＭＳ Ｐゴシック" pitchFamily="50" charset="-128"/>
              </a:rPr>
              <a:t>KX-HTS Step by Step Guide</a:t>
            </a:r>
            <a:r>
              <a:rPr lang="en-US" altLang="ja-JP" sz="3600" b="1" dirty="0">
                <a:solidFill>
                  <a:schemeClr val="bg1"/>
                </a:solidFill>
                <a:sym typeface="ＭＳ Ｐゴシック" pitchFamily="50" charset="-128"/>
              </a:rPr>
              <a:t/>
            </a:r>
            <a:br>
              <a:rPr lang="en-US" altLang="ja-JP" sz="3600" b="1" dirty="0">
                <a:solidFill>
                  <a:schemeClr val="bg1"/>
                </a:solidFill>
                <a:sym typeface="ＭＳ Ｐゴシック" pitchFamily="50" charset="-128"/>
              </a:rPr>
            </a:br>
            <a:r>
              <a:rPr lang="en-US" altLang="ja-JP" sz="3600" b="1" dirty="0" smtClean="0">
                <a:solidFill>
                  <a:schemeClr val="bg1"/>
                </a:solidFill>
                <a:sym typeface="ＭＳ Ｐゴシック" pitchFamily="50" charset="-128"/>
              </a:rPr>
              <a:t>Initial Set-up</a:t>
            </a:r>
            <a:endParaRPr lang="en-US" altLang="ja-JP" sz="3200" b="1" dirty="0">
              <a:solidFill>
                <a:schemeClr val="bg1"/>
              </a:solidFill>
              <a:sym typeface="ＭＳ Ｐゴシック" pitchFamily="50" charset="-128"/>
            </a:endParaRPr>
          </a:p>
        </p:txBody>
      </p:sp>
      <p:sp>
        <p:nvSpPr>
          <p:cNvPr id="6147" name="Text Box 11"/>
          <p:cNvSpPr txBox="1">
            <a:spLocks noChangeArrowheads="1"/>
          </p:cNvSpPr>
          <p:nvPr/>
        </p:nvSpPr>
        <p:spPr bwMode="auto">
          <a:xfrm>
            <a:off x="0" y="2770585"/>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smtClean="0">
                <a:sym typeface="ＭＳ Ｐゴシック" pitchFamily="50" charset="-128"/>
              </a:rPr>
              <a:t>September 1, </a:t>
            </a:r>
            <a:r>
              <a:rPr lang="en-US" altLang="ja-JP" sz="2800" b="1" dirty="0" smtClean="0">
                <a:sym typeface="ＭＳ Ｐゴシック" pitchFamily="50" charset="-128"/>
              </a:rPr>
              <a:t>2016</a:t>
            </a:r>
            <a:endParaRPr lang="en-US" altLang="ja-JP" sz="2800" b="1" dirty="0">
              <a:sym typeface="ＭＳ Ｐゴシック" pitchFamily="50" charset="-128"/>
            </a:endParaRPr>
          </a:p>
        </p:txBody>
      </p:sp>
      <p:sp>
        <p:nvSpPr>
          <p:cNvPr id="6170" name="Text Box 26"/>
          <p:cNvSpPr txBox="1">
            <a:spLocks noChangeArrowheads="1"/>
          </p:cNvSpPr>
          <p:nvPr/>
        </p:nvSpPr>
        <p:spPr bwMode="auto">
          <a:xfrm>
            <a:off x="569913" y="4240657"/>
            <a:ext cx="6732930"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eaLnBrk="0" hangingPunct="0">
              <a:spcBef>
                <a:spcPct val="0"/>
              </a:spcBef>
              <a:defRPr/>
            </a:pPr>
            <a:r>
              <a:rPr lang="en-US" altLang="ja-JP" sz="1400" dirty="0" smtClean="0">
                <a:effectLst>
                  <a:outerShdw blurRad="38100" dist="38100" dir="2700000" algn="tl">
                    <a:srgbClr val="C0C0C0"/>
                  </a:outerShdw>
                </a:effectLst>
              </a:rPr>
              <a:t>Specifications </a:t>
            </a:r>
            <a:r>
              <a:rPr lang="en-US" altLang="ja-JP" sz="1400" dirty="0">
                <a:effectLst>
                  <a:outerShdw blurRad="38100" dist="38100" dir="2700000" algn="tl">
                    <a:srgbClr val="C0C0C0"/>
                  </a:outerShdw>
                </a:effectLst>
              </a:rPr>
              <a:t>are subject to change without </a:t>
            </a:r>
            <a:r>
              <a:rPr lang="en-US" altLang="ja-JP" sz="1400" dirty="0" smtClean="0">
                <a:effectLst>
                  <a:outerShdw blurRad="38100" dist="38100" dir="2700000" algn="tl">
                    <a:srgbClr val="C0C0C0"/>
                  </a:outerShdw>
                </a:effectLst>
              </a:rPr>
              <a:t>notice.</a:t>
            </a:r>
            <a:endParaRPr lang="ja-JP" altLang="en-US" sz="1400" b="1" u="sng" dirty="0">
              <a:effectLst>
                <a:outerShdw blurRad="38100" dist="38100" dir="2700000" algn="tl">
                  <a:srgbClr val="C0C0C0"/>
                </a:outerShdw>
              </a:effectLst>
            </a:endParaRPr>
          </a:p>
        </p:txBody>
      </p:sp>
      <p:sp>
        <p:nvSpPr>
          <p:cNvPr id="6171" name="Text Box 27"/>
          <p:cNvSpPr txBox="1">
            <a:spLocks noChangeArrowheads="1"/>
          </p:cNvSpPr>
          <p:nvPr/>
        </p:nvSpPr>
        <p:spPr bwMode="auto">
          <a:xfrm>
            <a:off x="2357438" y="3409950"/>
            <a:ext cx="4457700" cy="6155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0"/>
              </a:spcBef>
              <a:defRPr/>
            </a:pPr>
            <a:r>
              <a:rPr lang="en-US" altLang="ja-JP" sz="2000" dirty="0">
                <a:effectLst>
                  <a:outerShdw blurRad="38100" dist="38100" dir="2700000" algn="tl">
                    <a:srgbClr val="C0C0C0"/>
                  </a:outerShdw>
                </a:effectLst>
              </a:rPr>
              <a:t>Panasonic System Networks</a:t>
            </a:r>
            <a:br>
              <a:rPr lang="en-US" altLang="ja-JP" sz="2000" dirty="0">
                <a:effectLst>
                  <a:outerShdw blurRad="38100" dist="38100" dir="2700000" algn="tl">
                    <a:srgbClr val="C0C0C0"/>
                  </a:outerShdw>
                </a:effectLst>
              </a:rPr>
            </a:br>
            <a:r>
              <a:rPr lang="en-US" altLang="ja-JP" sz="2000" dirty="0">
                <a:effectLst>
                  <a:outerShdw blurRad="38100" dist="38100" dir="2700000" algn="tl">
                    <a:srgbClr val="C0C0C0"/>
                  </a:outerShdw>
                </a:effectLst>
              </a:rPr>
              <a:t>PBX SE team </a:t>
            </a:r>
            <a:endParaRPr lang="ja-JP" altLang="en-US" sz="2000" b="1" u="sng"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latin typeface="+mj-lt"/>
                <a:cs typeface="Arial" pitchFamily="34" charset="0"/>
              </a:rPr>
              <a:t>KX-HTS PBX has to be initialized at first before programming.</a:t>
            </a:r>
            <a:br>
              <a:rPr lang="en-US" altLang="ja-JP" sz="2000" dirty="0" smtClean="0">
                <a:latin typeface="+mj-lt"/>
                <a:cs typeface="Arial" pitchFamily="34" charset="0"/>
              </a:rPr>
            </a:br>
            <a:r>
              <a:rPr lang="en-US" altLang="ja-JP" sz="2000" dirty="0" smtClean="0">
                <a:latin typeface="+mn-lt"/>
                <a:cs typeface="Arial" pitchFamily="34" charset="0"/>
              </a:rPr>
              <a:t>Operation and System LED (A) are as follows.</a:t>
            </a:r>
            <a:br>
              <a:rPr lang="en-US" altLang="ja-JP" sz="2000" dirty="0" smtClean="0">
                <a:latin typeface="+mn-lt"/>
                <a:cs typeface="Arial" pitchFamily="34" charset="0"/>
              </a:rPr>
            </a:br>
            <a:r>
              <a:rPr lang="en-US" altLang="ja-JP" sz="2000" dirty="0" smtClean="0">
                <a:latin typeface="+mn-lt"/>
                <a:cs typeface="Arial" pitchFamily="34" charset="0"/>
              </a:rPr>
              <a:t>1. Keep pressing Initialize button (B).</a:t>
            </a:r>
            <a:br>
              <a:rPr lang="en-US" altLang="ja-JP" sz="2000" dirty="0" smtClean="0">
                <a:latin typeface="+mn-lt"/>
                <a:cs typeface="Arial" pitchFamily="34" charset="0"/>
              </a:rPr>
            </a:br>
            <a:r>
              <a:rPr lang="en-US" altLang="ja-JP" sz="2000" dirty="0" smtClean="0">
                <a:latin typeface="+mn-lt"/>
                <a:cs typeface="Arial" pitchFamily="34" charset="0"/>
              </a:rPr>
              <a:t>2.</a:t>
            </a:r>
            <a:r>
              <a:rPr lang="en-US" altLang="ja-JP" sz="2000" dirty="0" smtClean="0"/>
              <a:t> Power </a:t>
            </a:r>
            <a:r>
              <a:rPr lang="en-US" altLang="ja-JP" sz="2000" dirty="0"/>
              <a:t>On </a:t>
            </a:r>
            <a:r>
              <a:rPr lang="en-US" altLang="ja-JP" sz="2000" dirty="0" smtClean="0"/>
              <a:t>(D).</a:t>
            </a:r>
            <a:r>
              <a:rPr lang="en-US" altLang="ja-JP" sz="2000" dirty="0"/>
              <a:t/>
            </a:r>
            <a:br>
              <a:rPr lang="en-US" altLang="ja-JP" sz="2000" dirty="0"/>
            </a:br>
            <a:r>
              <a:rPr lang="en-US" altLang="ja-JP" dirty="0"/>
              <a:t>  (a) Amber </a:t>
            </a:r>
            <a:r>
              <a:rPr lang="en-US" altLang="ja-JP" dirty="0" smtClean="0"/>
              <a:t>On : 4 sec</a:t>
            </a:r>
            <a:r>
              <a:rPr lang="en-US" altLang="ja-JP" dirty="0"/>
              <a:t/>
            </a:r>
            <a:br>
              <a:rPr lang="en-US" altLang="ja-JP" dirty="0"/>
            </a:br>
            <a:r>
              <a:rPr lang="en-US" altLang="ja-JP" dirty="0"/>
              <a:t>  (b) Amber rapid flash </a:t>
            </a:r>
            <a:r>
              <a:rPr lang="en-US" altLang="ja-JP" dirty="0" smtClean="0"/>
              <a:t>starts.</a:t>
            </a:r>
            <a:br>
              <a:rPr lang="en-US" altLang="ja-JP" dirty="0" smtClean="0"/>
            </a:br>
            <a:r>
              <a:rPr lang="en-US" altLang="ja-JP" dirty="0" smtClean="0"/>
              <a:t>  (c</a:t>
            </a:r>
            <a:r>
              <a:rPr lang="en-US" altLang="ja-JP" dirty="0"/>
              <a:t>) Green rapid flash </a:t>
            </a:r>
            <a:r>
              <a:rPr lang="en-US" altLang="ja-JP" dirty="0" smtClean="0"/>
              <a:t>starts.</a:t>
            </a:r>
            <a:r>
              <a:rPr lang="ja-JP" altLang="en-US" dirty="0" smtClean="0"/>
              <a:t>　</a:t>
            </a:r>
            <a:r>
              <a:rPr lang="en-US" altLang="ja-JP" dirty="0"/>
              <a:t/>
            </a:r>
            <a:br>
              <a:rPr lang="en-US" altLang="ja-JP" dirty="0"/>
            </a:br>
            <a:r>
              <a:rPr lang="en-US" altLang="ja-JP" sz="2000" dirty="0" smtClean="0"/>
              <a:t>3. </a:t>
            </a:r>
            <a:r>
              <a:rPr lang="en-US" altLang="ja-JP" sz="2000" dirty="0"/>
              <a:t>During </a:t>
            </a:r>
            <a:r>
              <a:rPr lang="en-US" altLang="ja-JP" sz="2000" dirty="0" smtClean="0"/>
              <a:t>(c), release </a:t>
            </a:r>
            <a:r>
              <a:rPr lang="en-US" altLang="ja-JP" sz="2000" dirty="0"/>
              <a:t>Initialize </a:t>
            </a:r>
            <a:r>
              <a:rPr lang="en-US" altLang="ja-JP" sz="2000" dirty="0" smtClean="0"/>
              <a:t>button</a:t>
            </a:r>
            <a:r>
              <a:rPr lang="en-US" altLang="ja-JP" dirty="0" smtClean="0"/>
              <a:t>.</a:t>
            </a:r>
            <a:r>
              <a:rPr lang="en-US" altLang="ja-JP" dirty="0"/>
              <a:t/>
            </a:r>
            <a:br>
              <a:rPr lang="en-US" altLang="ja-JP" dirty="0"/>
            </a:br>
            <a:r>
              <a:rPr lang="en-US" altLang="ja-JP" dirty="0"/>
              <a:t>  </a:t>
            </a:r>
            <a:r>
              <a:rPr lang="en-US" altLang="ja-JP" dirty="0" smtClean="0"/>
              <a:t>(d) </a:t>
            </a:r>
            <a:r>
              <a:rPr lang="en-US" altLang="ja-JP" dirty="0"/>
              <a:t>Green </a:t>
            </a:r>
            <a:r>
              <a:rPr lang="en-US" altLang="ja-JP" dirty="0" smtClean="0"/>
              <a:t>rapid flash : 60 sec</a:t>
            </a:r>
            <a:br>
              <a:rPr lang="en-US" altLang="ja-JP" dirty="0" smtClean="0"/>
            </a:br>
            <a:r>
              <a:rPr lang="en-US" altLang="ja-JP" dirty="0" smtClean="0"/>
              <a:t>                                            4 flash / sec </a:t>
            </a:r>
            <a:br>
              <a:rPr lang="en-US" altLang="ja-JP" dirty="0" smtClean="0"/>
            </a:br>
            <a:r>
              <a:rPr lang="en-US" altLang="ja-JP" sz="2000" dirty="0" smtClean="0"/>
              <a:t>=&gt; After system is initialized, system LED</a:t>
            </a:r>
            <a:br>
              <a:rPr lang="en-US" altLang="ja-JP" sz="2000" dirty="0" smtClean="0"/>
            </a:br>
            <a:r>
              <a:rPr lang="en-US" altLang="ja-JP" sz="2000" dirty="0" smtClean="0"/>
              <a:t>     becomes green on.</a:t>
            </a:r>
          </a:p>
          <a:p>
            <a:pPr algn="l" eaLnBrk="1" hangingPunct="1"/>
            <a:r>
              <a:rPr lang="en-US" altLang="ja-JP" dirty="0" smtClean="0"/>
              <a:t>If only power on, green slow flash starts after (a).</a:t>
            </a:r>
            <a:br>
              <a:rPr lang="en-US" altLang="ja-JP" dirty="0" smtClean="0"/>
            </a:br>
            <a:r>
              <a:rPr lang="en-US" altLang="ja-JP" dirty="0" smtClean="0"/>
              <a:t>It takes for 60 sec. 1 flash / sec</a:t>
            </a:r>
            <a:endParaRPr lang="ja-JP" altLang="en-US" dirty="0">
              <a:latin typeface="+mn-lt"/>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14. Initialize</a:t>
            </a:r>
            <a:endParaRPr lang="en-US" altLang="ja-JP" sz="2800" b="1" u="none" dirty="0">
              <a:solidFill>
                <a:schemeClr val="bg1"/>
              </a:solidFill>
              <a:latin typeface="Arial" pitchFamily="34" charset="0"/>
              <a:sym typeface="ＭＳ Ｐゴシック" pitchFamily="50" charset="-128"/>
            </a:endParaRPr>
          </a:p>
        </p:txBody>
      </p:sp>
      <p:grpSp>
        <p:nvGrpSpPr>
          <p:cNvPr id="11" name="Group 612"/>
          <p:cNvGrpSpPr>
            <a:grpSpLocks/>
          </p:cNvGrpSpPr>
          <p:nvPr/>
        </p:nvGrpSpPr>
        <p:grpSpPr bwMode="auto">
          <a:xfrm>
            <a:off x="4565610" y="3117580"/>
            <a:ext cx="908050" cy="319088"/>
            <a:chOff x="2623" y="2069"/>
            <a:chExt cx="572" cy="201"/>
          </a:xfrm>
        </p:grpSpPr>
        <p:sp>
          <p:nvSpPr>
            <p:cNvPr id="12" name="Rectangle 613"/>
            <p:cNvSpPr>
              <a:spLocks noChangeArrowheads="1"/>
            </p:cNvSpPr>
            <p:nvPr/>
          </p:nvSpPr>
          <p:spPr bwMode="auto">
            <a:xfrm>
              <a:off x="2623" y="2073"/>
              <a:ext cx="572" cy="197"/>
            </a:xfrm>
            <a:prstGeom prst="rect">
              <a:avLst/>
            </a:prstGeom>
            <a:solidFill>
              <a:srgbClr val="00FF00"/>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3" name="Line 614"/>
            <p:cNvSpPr>
              <a:spLocks noChangeShapeType="1"/>
            </p:cNvSpPr>
            <p:nvPr/>
          </p:nvSpPr>
          <p:spPr bwMode="auto">
            <a:xfrm flipH="1">
              <a:off x="2707" y="2073"/>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4" name="Line 615"/>
            <p:cNvSpPr>
              <a:spLocks noChangeShapeType="1"/>
            </p:cNvSpPr>
            <p:nvPr/>
          </p:nvSpPr>
          <p:spPr bwMode="auto">
            <a:xfrm flipH="1">
              <a:off x="2820" y="2070"/>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5" name="Line 616"/>
            <p:cNvSpPr>
              <a:spLocks noChangeShapeType="1"/>
            </p:cNvSpPr>
            <p:nvPr/>
          </p:nvSpPr>
          <p:spPr bwMode="auto">
            <a:xfrm flipH="1">
              <a:off x="2940" y="2070"/>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6" name="Line 617"/>
            <p:cNvSpPr>
              <a:spLocks noChangeShapeType="1"/>
            </p:cNvSpPr>
            <p:nvPr/>
          </p:nvSpPr>
          <p:spPr bwMode="auto">
            <a:xfrm flipH="1">
              <a:off x="3054" y="2072"/>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7" name="Line 618"/>
            <p:cNvSpPr>
              <a:spLocks noChangeShapeType="1"/>
            </p:cNvSpPr>
            <p:nvPr/>
          </p:nvSpPr>
          <p:spPr bwMode="auto">
            <a:xfrm flipH="1">
              <a:off x="3167" y="2069"/>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26" name="Line 660"/>
          <p:cNvSpPr>
            <a:spLocks noChangeShapeType="1"/>
          </p:cNvSpPr>
          <p:nvPr/>
        </p:nvSpPr>
        <p:spPr bwMode="auto">
          <a:xfrm flipV="1">
            <a:off x="5585038" y="3286306"/>
            <a:ext cx="508000" cy="11625"/>
          </a:xfrm>
          <a:prstGeom prst="line">
            <a:avLst/>
          </a:prstGeom>
          <a:noFill/>
          <a:ln w="762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621" y="2046091"/>
            <a:ext cx="1543606" cy="233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612"/>
          <p:cNvGrpSpPr>
            <a:grpSpLocks/>
          </p:cNvGrpSpPr>
          <p:nvPr/>
        </p:nvGrpSpPr>
        <p:grpSpPr bwMode="auto">
          <a:xfrm>
            <a:off x="6142251" y="3108055"/>
            <a:ext cx="908050" cy="319088"/>
            <a:chOff x="2623" y="2069"/>
            <a:chExt cx="572" cy="201"/>
          </a:xfrm>
        </p:grpSpPr>
        <p:sp>
          <p:nvSpPr>
            <p:cNvPr id="29" name="Rectangle 613"/>
            <p:cNvSpPr>
              <a:spLocks noChangeArrowheads="1"/>
            </p:cNvSpPr>
            <p:nvPr/>
          </p:nvSpPr>
          <p:spPr bwMode="auto">
            <a:xfrm>
              <a:off x="2623" y="2073"/>
              <a:ext cx="572" cy="197"/>
            </a:xfrm>
            <a:prstGeom prst="rect">
              <a:avLst/>
            </a:prstGeom>
            <a:solidFill>
              <a:srgbClr val="00FF00"/>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0" name="Line 614"/>
            <p:cNvSpPr>
              <a:spLocks noChangeShapeType="1"/>
            </p:cNvSpPr>
            <p:nvPr/>
          </p:nvSpPr>
          <p:spPr bwMode="auto">
            <a:xfrm flipH="1">
              <a:off x="2707" y="2073"/>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 name="Line 615"/>
            <p:cNvSpPr>
              <a:spLocks noChangeShapeType="1"/>
            </p:cNvSpPr>
            <p:nvPr/>
          </p:nvSpPr>
          <p:spPr bwMode="auto">
            <a:xfrm flipH="1">
              <a:off x="2820" y="2070"/>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2" name="Line 616"/>
            <p:cNvSpPr>
              <a:spLocks noChangeShapeType="1"/>
            </p:cNvSpPr>
            <p:nvPr/>
          </p:nvSpPr>
          <p:spPr bwMode="auto">
            <a:xfrm flipH="1">
              <a:off x="2940" y="2070"/>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3" name="Line 617"/>
            <p:cNvSpPr>
              <a:spLocks noChangeShapeType="1"/>
            </p:cNvSpPr>
            <p:nvPr/>
          </p:nvSpPr>
          <p:spPr bwMode="auto">
            <a:xfrm flipH="1">
              <a:off x="3054" y="2072"/>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4" name="Line 618"/>
            <p:cNvSpPr>
              <a:spLocks noChangeShapeType="1"/>
            </p:cNvSpPr>
            <p:nvPr/>
          </p:nvSpPr>
          <p:spPr bwMode="auto">
            <a:xfrm flipH="1">
              <a:off x="3167" y="2069"/>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35" name="Rectangle 273"/>
          <p:cNvSpPr>
            <a:spLocks noChangeArrowheads="1"/>
          </p:cNvSpPr>
          <p:nvPr/>
        </p:nvSpPr>
        <p:spPr bwMode="auto">
          <a:xfrm>
            <a:off x="4549010" y="1906812"/>
            <a:ext cx="904875" cy="312738"/>
          </a:xfrm>
          <a:prstGeom prst="rect">
            <a:avLst/>
          </a:prstGeom>
          <a:solidFill>
            <a:srgbClr val="FF6600"/>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nvGrpSpPr>
          <p:cNvPr id="37" name="Group 581"/>
          <p:cNvGrpSpPr>
            <a:grpSpLocks/>
          </p:cNvGrpSpPr>
          <p:nvPr/>
        </p:nvGrpSpPr>
        <p:grpSpPr bwMode="auto">
          <a:xfrm>
            <a:off x="5613192" y="1891310"/>
            <a:ext cx="908050" cy="319088"/>
            <a:chOff x="2623" y="2069"/>
            <a:chExt cx="572" cy="201"/>
          </a:xfrm>
        </p:grpSpPr>
        <p:sp>
          <p:nvSpPr>
            <p:cNvPr id="59" name="Rectangle 492"/>
            <p:cNvSpPr>
              <a:spLocks noChangeArrowheads="1"/>
            </p:cNvSpPr>
            <p:nvPr/>
          </p:nvSpPr>
          <p:spPr bwMode="auto">
            <a:xfrm>
              <a:off x="2623" y="2073"/>
              <a:ext cx="572" cy="197"/>
            </a:xfrm>
            <a:prstGeom prst="rect">
              <a:avLst/>
            </a:prstGeom>
            <a:solidFill>
              <a:srgbClr val="FF6600"/>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0" name="Line 496"/>
            <p:cNvSpPr>
              <a:spLocks noChangeShapeType="1"/>
            </p:cNvSpPr>
            <p:nvPr/>
          </p:nvSpPr>
          <p:spPr bwMode="auto">
            <a:xfrm flipH="1">
              <a:off x="2707" y="2073"/>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1" name="Line 545"/>
            <p:cNvSpPr>
              <a:spLocks noChangeShapeType="1"/>
            </p:cNvSpPr>
            <p:nvPr/>
          </p:nvSpPr>
          <p:spPr bwMode="auto">
            <a:xfrm flipH="1">
              <a:off x="2820" y="2070"/>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2" name="Line 546"/>
            <p:cNvSpPr>
              <a:spLocks noChangeShapeType="1"/>
            </p:cNvSpPr>
            <p:nvPr/>
          </p:nvSpPr>
          <p:spPr bwMode="auto">
            <a:xfrm flipH="1">
              <a:off x="2940" y="2070"/>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3" name="Line 547"/>
            <p:cNvSpPr>
              <a:spLocks noChangeShapeType="1"/>
            </p:cNvSpPr>
            <p:nvPr/>
          </p:nvSpPr>
          <p:spPr bwMode="auto">
            <a:xfrm flipH="1">
              <a:off x="3054" y="2072"/>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4" name="Line 548"/>
            <p:cNvSpPr>
              <a:spLocks noChangeShapeType="1"/>
            </p:cNvSpPr>
            <p:nvPr/>
          </p:nvSpPr>
          <p:spPr bwMode="auto">
            <a:xfrm flipH="1">
              <a:off x="3167" y="2069"/>
              <a:ext cx="0" cy="195"/>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65" name="Rectangle 273"/>
          <p:cNvSpPr>
            <a:spLocks noChangeArrowheads="1"/>
          </p:cNvSpPr>
          <p:nvPr/>
        </p:nvSpPr>
        <p:spPr bwMode="auto">
          <a:xfrm>
            <a:off x="5590962" y="3603809"/>
            <a:ext cx="904875" cy="312738"/>
          </a:xfrm>
          <a:prstGeom prst="rect">
            <a:avLst/>
          </a:prstGeom>
          <a:solidFill>
            <a:srgbClr val="3FFC0C"/>
          </a:solidFill>
          <a:ln w="19050" algn="ctr">
            <a:solidFill>
              <a:schemeClr val="tx1"/>
            </a:solidFill>
            <a:miter lim="800000"/>
            <a:headEnd/>
            <a:tailEnd/>
          </a:ln>
          <a:effectLst/>
          <a:extLst/>
        </p:spPr>
        <p:txBody>
          <a:bodyPr wrap="none" anchor="ctr"/>
          <a:lstStyle/>
          <a:p>
            <a:endParaRPr lang="ja-JP" altLang="en-US" dirty="0"/>
          </a:p>
        </p:txBody>
      </p:sp>
      <p:sp>
        <p:nvSpPr>
          <p:cNvPr id="73" name="Line 660"/>
          <p:cNvSpPr>
            <a:spLocks noChangeShapeType="1"/>
          </p:cNvSpPr>
          <p:nvPr/>
        </p:nvSpPr>
        <p:spPr bwMode="auto">
          <a:xfrm flipV="1">
            <a:off x="7461481" y="4685598"/>
            <a:ext cx="508000" cy="11625"/>
          </a:xfrm>
          <a:prstGeom prst="line">
            <a:avLst/>
          </a:prstGeom>
          <a:noFill/>
          <a:ln w="762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4" name="Rectangle 273"/>
          <p:cNvSpPr>
            <a:spLocks noChangeArrowheads="1"/>
          </p:cNvSpPr>
          <p:nvPr/>
        </p:nvSpPr>
        <p:spPr bwMode="auto">
          <a:xfrm>
            <a:off x="6385751" y="4528981"/>
            <a:ext cx="904875" cy="312738"/>
          </a:xfrm>
          <a:prstGeom prst="rect">
            <a:avLst/>
          </a:prstGeom>
          <a:solidFill>
            <a:srgbClr val="3FFC0C"/>
          </a:solidFill>
          <a:ln w="19050" algn="ctr">
            <a:solidFill>
              <a:schemeClr val="tx1"/>
            </a:solidFill>
            <a:miter lim="800000"/>
            <a:headEnd/>
            <a:tailEnd/>
          </a:ln>
          <a:effectLst/>
          <a:extLst/>
        </p:spPr>
        <p:txBody>
          <a:bodyPr wrap="none" anchor="ctr"/>
          <a:lstStyle/>
          <a:p>
            <a:endParaRPr lang="ja-JP" altLang="en-US" dirty="0"/>
          </a:p>
        </p:txBody>
      </p:sp>
      <p:sp>
        <p:nvSpPr>
          <p:cNvPr id="75" name="Rectangle 273"/>
          <p:cNvSpPr>
            <a:spLocks noChangeArrowheads="1"/>
          </p:cNvSpPr>
          <p:nvPr/>
        </p:nvSpPr>
        <p:spPr bwMode="auto">
          <a:xfrm>
            <a:off x="5483203" y="4535041"/>
            <a:ext cx="904875" cy="312738"/>
          </a:xfrm>
          <a:prstGeom prst="rect">
            <a:avLst/>
          </a:prstGeom>
          <a:solidFill>
            <a:schemeClr val="tx1"/>
          </a:solidFill>
          <a:ln w="19050" algn="ctr">
            <a:solidFill>
              <a:schemeClr val="tx1"/>
            </a:solidFill>
            <a:miter lim="800000"/>
            <a:headEnd/>
            <a:tailEnd/>
          </a:ln>
          <a:effectLst/>
          <a:extLst/>
        </p:spPr>
        <p:txBody>
          <a:bodyPr wrap="none" anchor="ctr"/>
          <a:lstStyle/>
          <a:p>
            <a:endParaRPr lang="ja-JP" altLang="en-US" dirty="0"/>
          </a:p>
        </p:txBody>
      </p:sp>
      <p:sp>
        <p:nvSpPr>
          <p:cNvPr id="76" name="Rectangle 273"/>
          <p:cNvSpPr>
            <a:spLocks noChangeArrowheads="1"/>
          </p:cNvSpPr>
          <p:nvPr/>
        </p:nvSpPr>
        <p:spPr bwMode="auto">
          <a:xfrm>
            <a:off x="4575153" y="4535041"/>
            <a:ext cx="904875" cy="312738"/>
          </a:xfrm>
          <a:prstGeom prst="rect">
            <a:avLst/>
          </a:prstGeom>
          <a:solidFill>
            <a:srgbClr val="3FFC0C"/>
          </a:solidFill>
          <a:ln w="19050" algn="ctr">
            <a:solidFill>
              <a:schemeClr val="tx1"/>
            </a:solidFill>
            <a:miter lim="800000"/>
            <a:headEnd/>
            <a:tailEnd/>
          </a:ln>
          <a:effectLst/>
          <a:extLst/>
        </p:spPr>
        <p:txBody>
          <a:bodyPr wrap="none" anchor="ctr"/>
          <a:lstStyle/>
          <a:p>
            <a:endParaRPr lang="ja-JP" altLang="en-US" dirty="0"/>
          </a:p>
        </p:txBody>
      </p:sp>
    </p:spTree>
    <p:extLst>
      <p:ext uri="{BB962C8B-B14F-4D97-AF65-F5344CB8AC3E}">
        <p14:creationId xmlns:p14="http://schemas.microsoft.com/office/powerpoint/2010/main" val="3854447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Basic </a:t>
            </a:r>
            <a:r>
              <a:rPr lang="en-US" altLang="ja-JP" sz="2000" dirty="0"/>
              <a:t>settings are programmed automatically after </a:t>
            </a:r>
            <a:r>
              <a:rPr lang="en-US" altLang="ja-JP" sz="2000" dirty="0" smtClean="0"/>
              <a:t>initialize</a:t>
            </a:r>
            <a:r>
              <a:rPr lang="en-US" altLang="ja-JP" dirty="0" smtClean="0"/>
              <a:t>. </a:t>
            </a:r>
            <a:r>
              <a:rPr lang="en-US" altLang="ja-JP" dirty="0"/>
              <a:t/>
            </a:r>
            <a:br>
              <a:rPr lang="en-US" altLang="ja-JP" dirty="0"/>
            </a:br>
            <a:r>
              <a:rPr lang="en-US" altLang="ja-JP" dirty="0" smtClean="0"/>
              <a:t>     - All </a:t>
            </a:r>
            <a:r>
              <a:rPr lang="en-US" altLang="ja-JP" dirty="0"/>
              <a:t>extension users can make a call to analog CO. </a:t>
            </a:r>
            <a:br>
              <a:rPr lang="en-US" altLang="ja-JP" dirty="0"/>
            </a:br>
            <a:r>
              <a:rPr lang="en-US" altLang="ja-JP" dirty="0" smtClean="0"/>
              <a:t>     - All </a:t>
            </a:r>
            <a:r>
              <a:rPr lang="en-US" altLang="ja-JP" dirty="0"/>
              <a:t>extension users can receive a call from analog CO</a:t>
            </a:r>
            <a:r>
              <a:rPr lang="en-US" altLang="ja-JP" dirty="0" smtClean="0"/>
              <a:t>.</a:t>
            </a:r>
          </a:p>
          <a:p>
            <a:pPr algn="l" eaLnBrk="1" hangingPunct="1"/>
            <a:r>
              <a:rPr lang="en-US" altLang="ja-JP" dirty="0" smtClean="0">
                <a:latin typeface="+mj-lt"/>
                <a:cs typeface="Arial" pitchFamily="34" charset="0"/>
              </a:rPr>
              <a:t>&lt;Default of Floating Extension Number &amp; Name&gt;</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15. Default Data</a:t>
            </a:r>
            <a:endParaRPr lang="en-US" altLang="ja-JP" sz="2800" b="1" u="none" dirty="0">
              <a:solidFill>
                <a:schemeClr val="bg1"/>
              </a:solidFill>
              <a:latin typeface="Arial" pitchFamily="34" charset="0"/>
              <a:sym typeface="ＭＳ Ｐゴシック" pitchFamily="50" charset="-128"/>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129" y="1925420"/>
            <a:ext cx="26003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711" y="1953094"/>
            <a:ext cx="21717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050" y="1916023"/>
            <a:ext cx="22002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274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42926" y="1039416"/>
            <a:ext cx="8067675"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spcBef>
                <a:spcPct val="0"/>
              </a:spcBef>
            </a:pPr>
            <a:r>
              <a:rPr lang="en-US" altLang="ja-JP" sz="4000" b="1" dirty="0">
                <a:solidFill>
                  <a:schemeClr val="bg1"/>
                </a:solidFill>
              </a:rPr>
              <a:t>Chapter </a:t>
            </a:r>
            <a:r>
              <a:rPr lang="en-US" altLang="ja-JP" sz="4000" b="1" dirty="0" smtClean="0">
                <a:solidFill>
                  <a:schemeClr val="bg1"/>
                </a:solidFill>
              </a:rPr>
              <a:t>2</a:t>
            </a:r>
            <a:r>
              <a:rPr lang="en-US" altLang="ja-JP" sz="4000" b="1" dirty="0">
                <a:solidFill>
                  <a:schemeClr val="bg1"/>
                </a:solidFill>
              </a:rPr>
              <a:t/>
            </a:r>
            <a:br>
              <a:rPr lang="en-US" altLang="ja-JP" sz="4000" b="1" dirty="0">
                <a:solidFill>
                  <a:schemeClr val="bg1"/>
                </a:solidFill>
              </a:rPr>
            </a:br>
            <a:r>
              <a:rPr lang="en-US" altLang="ja-JP" sz="4000" b="1" dirty="0" smtClean="0">
                <a:solidFill>
                  <a:schemeClr val="bg1"/>
                </a:solidFill>
              </a:rPr>
              <a:t>Web-MC</a:t>
            </a:r>
            <a:endParaRPr lang="en-US" altLang="ja-JP" sz="4000" b="1" dirty="0">
              <a:solidFill>
                <a:schemeClr val="bg1"/>
              </a:solidFill>
            </a:endParaRPr>
          </a:p>
        </p:txBody>
      </p:sp>
    </p:spTree>
    <p:extLst>
      <p:ext uri="{BB962C8B-B14F-4D97-AF65-F5344CB8AC3E}">
        <p14:creationId xmlns:p14="http://schemas.microsoft.com/office/powerpoint/2010/main" val="1494477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smtClean="0">
                <a:solidFill>
                  <a:schemeClr val="bg1"/>
                </a:solidFill>
                <a:sym typeface="ＭＳ Ｐゴシック" pitchFamily="50" charset="-128"/>
              </a:rPr>
              <a:t>21. Connect PC.</a:t>
            </a:r>
            <a:endParaRPr lang="en-US" altLang="ja-JP" sz="2800" b="1" dirty="0">
              <a:solidFill>
                <a:schemeClr val="bg1"/>
              </a:solidFill>
              <a:sym typeface="ＭＳ Ｐゴシック" pitchFamily="50" charset="-128"/>
            </a:endParaRPr>
          </a:p>
        </p:txBody>
      </p:sp>
      <p:sp>
        <p:nvSpPr>
          <p:cNvPr id="4" name="Rectangle 71"/>
          <p:cNvSpPr>
            <a:spLocks noChangeArrowheads="1"/>
          </p:cNvSpPr>
          <p:nvPr/>
        </p:nvSpPr>
        <p:spPr bwMode="auto">
          <a:xfrm>
            <a:off x="714384" y="747620"/>
            <a:ext cx="7712924"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cs typeface="Arial" pitchFamily="34" charset="0"/>
              </a:rPr>
              <a:t>Connect PC to LAN port of KX-HTS.</a:t>
            </a:r>
            <a:br>
              <a:rPr lang="en-US" altLang="ja-JP" sz="2000" dirty="0" smtClean="0">
                <a:cs typeface="Arial" pitchFamily="34" charset="0"/>
              </a:rPr>
            </a:br>
            <a:r>
              <a:rPr lang="en-US" altLang="ja-JP" dirty="0" smtClean="0">
                <a:cs typeface="Arial" pitchFamily="34" charset="0"/>
              </a:rPr>
              <a:t>IP address of PC is provided automatically by KX-HTS, if PC is DHCP client.</a:t>
            </a:r>
            <a:br>
              <a:rPr lang="en-US" altLang="ja-JP" dirty="0" smtClean="0">
                <a:cs typeface="Arial" pitchFamily="34" charset="0"/>
              </a:rPr>
            </a:br>
            <a:r>
              <a:rPr lang="en-US" altLang="ja-JP" dirty="0" smtClean="0">
                <a:solidFill>
                  <a:srgbClr val="3333FF"/>
                </a:solidFill>
                <a:cs typeface="Arial" pitchFamily="34" charset="0"/>
              </a:rPr>
              <a:t>DHCP server</a:t>
            </a:r>
            <a:r>
              <a:rPr lang="en-US" altLang="ja-JP" dirty="0" smtClean="0">
                <a:cs typeface="Arial" pitchFamily="34" charset="0"/>
              </a:rPr>
              <a:t> function of KX-HTS is enabled by default.</a:t>
            </a:r>
            <a:br>
              <a:rPr lang="en-US" altLang="ja-JP" dirty="0" smtClean="0">
                <a:cs typeface="Arial" pitchFamily="34" charset="0"/>
              </a:rPr>
            </a:br>
            <a:r>
              <a:rPr lang="en-US" altLang="ja-JP" dirty="0" smtClean="0">
                <a:cs typeface="Arial" pitchFamily="34" charset="0"/>
              </a:rPr>
              <a:t>    </a:t>
            </a:r>
            <a:r>
              <a:rPr lang="en-US" altLang="ja-JP" dirty="0">
                <a:cs typeface="Arial" pitchFamily="34" charset="0"/>
              </a:rPr>
              <a:t/>
            </a:r>
            <a:br>
              <a:rPr lang="en-US" altLang="ja-JP" dirty="0">
                <a:cs typeface="Arial" pitchFamily="34" charset="0"/>
              </a:rPr>
            </a:br>
            <a:r>
              <a:rPr lang="en-US" altLang="ja-JP" sz="2000" dirty="0" smtClean="0">
                <a:cs typeface="Arial" pitchFamily="34" charset="0"/>
              </a:rPr>
              <a:t>Access to </a:t>
            </a:r>
            <a:r>
              <a:rPr lang="en-US" altLang="ja-JP" sz="2000" dirty="0">
                <a:cs typeface="Arial" pitchFamily="34" charset="0"/>
              </a:rPr>
              <a:t>192.168.0.101 from PC </a:t>
            </a:r>
            <a:r>
              <a:rPr lang="en-US" altLang="ja-JP" sz="2000" dirty="0" smtClean="0">
                <a:cs typeface="Arial" pitchFamily="34" charset="0"/>
              </a:rPr>
              <a:t>using web.</a:t>
            </a:r>
            <a:br>
              <a:rPr lang="en-US" altLang="ja-JP" sz="2000" dirty="0" smtClean="0">
                <a:cs typeface="Arial" pitchFamily="34" charset="0"/>
              </a:rPr>
            </a:br>
            <a:r>
              <a:rPr lang="en-US" altLang="ja-JP" dirty="0" smtClean="0">
                <a:cs typeface="Arial" pitchFamily="34" charset="0"/>
              </a:rPr>
              <a:t>Web application should be one of following.</a:t>
            </a:r>
            <a:br>
              <a:rPr lang="en-US" altLang="ja-JP" dirty="0" smtClean="0">
                <a:cs typeface="Arial" pitchFamily="34" charset="0"/>
              </a:rPr>
            </a:br>
            <a:r>
              <a:rPr lang="en-US" altLang="ja-JP" dirty="0" smtClean="0">
                <a:cs typeface="Arial" pitchFamily="34" charset="0"/>
              </a:rPr>
              <a:t> - Internet Explorer 9-11</a:t>
            </a:r>
            <a:br>
              <a:rPr lang="en-US" altLang="ja-JP" dirty="0" smtClean="0">
                <a:cs typeface="Arial" pitchFamily="34" charset="0"/>
              </a:rPr>
            </a:br>
            <a:r>
              <a:rPr lang="en-US" altLang="ja-JP" dirty="0" smtClean="0">
                <a:cs typeface="Arial" pitchFamily="34" charset="0"/>
              </a:rPr>
              <a:t> - Firefox</a:t>
            </a:r>
            <a:br>
              <a:rPr lang="en-US" altLang="ja-JP" dirty="0" smtClean="0">
                <a:cs typeface="Arial" pitchFamily="34" charset="0"/>
              </a:rPr>
            </a:br>
            <a:r>
              <a:rPr lang="en-US" altLang="ja-JP" dirty="0" smtClean="0">
                <a:cs typeface="Arial" pitchFamily="34" charset="0"/>
              </a:rPr>
              <a:t> - Chrome</a:t>
            </a:r>
            <a:endParaRPr lang="ja-JP" altLang="en-US" dirty="0">
              <a:cs typeface="Arial" pitchFamily="34" charset="0"/>
            </a:endParaRPr>
          </a:p>
        </p:txBody>
      </p:sp>
      <p:pic>
        <p:nvPicPr>
          <p:cNvPr id="12"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306" y="2382904"/>
            <a:ext cx="2390775" cy="10477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71"/>
          <p:cNvSpPr>
            <a:spLocks noChangeArrowheads="1"/>
          </p:cNvSpPr>
          <p:nvPr/>
        </p:nvSpPr>
        <p:spPr bwMode="auto">
          <a:xfrm>
            <a:off x="706143" y="4557692"/>
            <a:ext cx="77129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cs typeface="Arial" pitchFamily="34" charset="0"/>
              </a:rPr>
              <a:t>Smart-phone and Tablet are not recommended.</a:t>
            </a:r>
            <a:endParaRPr lang="ja-JP" altLang="en-US" dirty="0">
              <a:cs typeface="Arial"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306" y="3714391"/>
            <a:ext cx="14192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ine 38"/>
          <p:cNvSpPr>
            <a:spLocks noChangeShapeType="1"/>
          </p:cNvSpPr>
          <p:nvPr/>
        </p:nvSpPr>
        <p:spPr bwMode="auto">
          <a:xfrm flipV="1">
            <a:off x="4572000" y="4014428"/>
            <a:ext cx="1487069" cy="223838"/>
          </a:xfrm>
          <a:prstGeom prst="line">
            <a:avLst/>
          </a:prstGeom>
          <a:noFill/>
          <a:ln w="349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ja-JP" altLang="en-US" dirty="0"/>
          </a:p>
        </p:txBody>
      </p:sp>
      <p:pic>
        <p:nvPicPr>
          <p:cNvPr id="15"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0613" y="2980598"/>
            <a:ext cx="1606550" cy="14954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5249" y="3179055"/>
            <a:ext cx="698500" cy="59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084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smtClean="0">
                <a:solidFill>
                  <a:schemeClr val="bg1"/>
                </a:solidFill>
                <a:sym typeface="ＭＳ Ｐゴシック" pitchFamily="50" charset="-128"/>
              </a:rPr>
              <a:t>22. Log-in.</a:t>
            </a:r>
            <a:endParaRPr lang="en-US" altLang="ja-JP" sz="2800" b="1" dirty="0">
              <a:solidFill>
                <a:schemeClr val="bg1"/>
              </a:solidFill>
              <a:sym typeface="ＭＳ Ｐゴシック" pitchFamily="50" charset="-128"/>
            </a:endParaRPr>
          </a:p>
        </p:txBody>
      </p:sp>
      <p:sp>
        <p:nvSpPr>
          <p:cNvPr id="4" name="Rectangle 71"/>
          <p:cNvSpPr>
            <a:spLocks noChangeArrowheads="1"/>
          </p:cNvSpPr>
          <p:nvPr/>
        </p:nvSpPr>
        <p:spPr bwMode="auto">
          <a:xfrm>
            <a:off x="714384" y="747620"/>
            <a:ext cx="77129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Username : INSTALLER</a:t>
            </a:r>
            <a:br>
              <a:rPr lang="en-US" altLang="ja-JP" sz="2000" dirty="0" smtClean="0"/>
            </a:br>
            <a:r>
              <a:rPr lang="en-US" altLang="ja-JP" sz="2000" dirty="0" smtClean="0"/>
              <a:t>Password : 1234</a:t>
            </a:r>
            <a:br>
              <a:rPr lang="en-US" altLang="ja-JP" sz="2000" dirty="0" smtClean="0"/>
            </a:br>
            <a:r>
              <a:rPr lang="en-US" altLang="ja-JP" sz="2000" dirty="0" smtClean="0"/>
              <a:t>Click [Login]</a:t>
            </a:r>
            <a:endParaRPr lang="ja-JP" alt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1776549"/>
            <a:ext cx="41814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013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smtClean="0">
                <a:solidFill>
                  <a:schemeClr val="bg1"/>
                </a:solidFill>
                <a:sym typeface="ＭＳ Ｐゴシック" pitchFamily="50" charset="-128"/>
              </a:rPr>
              <a:t>23. Start Easy Set-up.</a:t>
            </a:r>
            <a:endParaRPr lang="en-US" altLang="ja-JP" sz="2800" b="1" dirty="0">
              <a:solidFill>
                <a:schemeClr val="bg1"/>
              </a:solidFill>
              <a:sym typeface="ＭＳ Ｐゴシック" pitchFamily="50" charset="-128"/>
            </a:endParaRPr>
          </a:p>
        </p:txBody>
      </p:sp>
      <p:sp>
        <p:nvSpPr>
          <p:cNvPr id="4" name="Rectangle 71"/>
          <p:cNvSpPr>
            <a:spLocks noChangeArrowheads="1"/>
          </p:cNvSpPr>
          <p:nvPr/>
        </p:nvSpPr>
        <p:spPr bwMode="auto">
          <a:xfrm>
            <a:off x="714384" y="747620"/>
            <a:ext cx="77129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a:cs typeface="Arial" pitchFamily="34" charset="0"/>
              </a:rPr>
              <a:t>1. Select language.</a:t>
            </a:r>
            <a:br>
              <a:rPr lang="en-US" altLang="ja-JP" sz="2000" dirty="0">
                <a:cs typeface="Arial" pitchFamily="34" charset="0"/>
              </a:rPr>
            </a:br>
            <a:r>
              <a:rPr lang="en-US" altLang="ja-JP" sz="2000" dirty="0">
                <a:cs typeface="Arial" pitchFamily="34" charset="0"/>
              </a:rPr>
              <a:t>2. Select location.</a:t>
            </a:r>
            <a:r>
              <a:rPr lang="en-US" altLang="ja-JP" sz="1200" dirty="0">
                <a:cs typeface="Arial" pitchFamily="34" charset="0"/>
              </a:rPr>
              <a:t> </a:t>
            </a:r>
            <a:r>
              <a:rPr lang="en-US" altLang="ja-JP" dirty="0">
                <a:cs typeface="Arial" pitchFamily="34" charset="0"/>
              </a:rPr>
              <a:t>This selection is </a:t>
            </a:r>
            <a:r>
              <a:rPr lang="en-US" altLang="ja-JP" dirty="0" smtClean="0">
                <a:cs typeface="Arial" pitchFamily="34" charset="0"/>
              </a:rPr>
              <a:t>not required and not displayed usually.</a:t>
            </a:r>
            <a:r>
              <a:rPr lang="en-US" altLang="ja-JP" sz="1200" dirty="0" smtClean="0">
                <a:cs typeface="Arial" pitchFamily="34" charset="0"/>
              </a:rPr>
              <a:t> </a:t>
            </a:r>
            <a:r>
              <a:rPr lang="en-US" altLang="ja-JP" sz="2000" dirty="0">
                <a:cs typeface="Arial" pitchFamily="34" charset="0"/>
              </a:rPr>
              <a:t/>
            </a:r>
            <a:br>
              <a:rPr lang="en-US" altLang="ja-JP" sz="2000" dirty="0">
                <a:cs typeface="Arial" pitchFamily="34" charset="0"/>
              </a:rPr>
            </a:br>
            <a:r>
              <a:rPr lang="en-US" altLang="ja-JP" sz="2000" dirty="0">
                <a:cs typeface="Arial" pitchFamily="34" charset="0"/>
              </a:rPr>
              <a:t>3. Change password from “1234”. </a:t>
            </a:r>
            <a:br>
              <a:rPr lang="en-US" altLang="ja-JP" sz="2000" dirty="0">
                <a:cs typeface="Arial" pitchFamily="34" charset="0"/>
              </a:rPr>
            </a:br>
            <a:r>
              <a:rPr lang="en-US" altLang="ja-JP" sz="2000" dirty="0">
                <a:cs typeface="Arial" pitchFamily="34" charset="0"/>
              </a:rPr>
              <a:t>4. Click [Start Setup Wizard</a:t>
            </a:r>
            <a:r>
              <a:rPr lang="en-US" altLang="ja-JP" sz="2000" dirty="0" smtClean="0">
                <a:cs typeface="Arial" pitchFamily="34" charset="0"/>
              </a:rPr>
              <a:t>].</a:t>
            </a:r>
            <a:endParaRPr lang="ja-JP" altLang="en-US"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957" y="2800564"/>
            <a:ext cx="12001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559" y="2095772"/>
            <a:ext cx="6372997" cy="260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298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smtClean="0">
                <a:solidFill>
                  <a:schemeClr val="bg1"/>
                </a:solidFill>
                <a:sym typeface="ＭＳ Ｐゴシック" pitchFamily="50" charset="-128"/>
              </a:rPr>
              <a:t>24-1. Step 1</a:t>
            </a:r>
            <a:endParaRPr lang="en-US" altLang="ja-JP" sz="2800" b="1" dirty="0">
              <a:solidFill>
                <a:schemeClr val="bg1"/>
              </a:solidFill>
              <a:sym typeface="ＭＳ Ｐゴシック" pitchFamily="50" charset="-128"/>
            </a:endParaRPr>
          </a:p>
        </p:txBody>
      </p:sp>
      <p:sp>
        <p:nvSpPr>
          <p:cNvPr id="4" name="Rectangle 71"/>
          <p:cNvSpPr>
            <a:spLocks noChangeArrowheads="1"/>
          </p:cNvSpPr>
          <p:nvPr/>
        </p:nvSpPr>
        <p:spPr bwMode="auto">
          <a:xfrm>
            <a:off x="714384" y="747620"/>
            <a:ext cx="77129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a:cs typeface="Arial" pitchFamily="34" charset="0"/>
              </a:rPr>
              <a:t>1. Select correct time zone and time.</a:t>
            </a:r>
            <a:br>
              <a:rPr lang="en-US" altLang="ja-JP" sz="2000" dirty="0">
                <a:cs typeface="Arial" pitchFamily="34" charset="0"/>
              </a:rPr>
            </a:br>
            <a:r>
              <a:rPr lang="en-US" altLang="ja-JP" sz="2000" dirty="0">
                <a:cs typeface="Arial" pitchFamily="34" charset="0"/>
              </a:rPr>
              <a:t>2. Click [Next</a:t>
            </a:r>
            <a:r>
              <a:rPr lang="en-US" altLang="ja-JP" sz="2000" dirty="0" smtClean="0">
                <a:cs typeface="Arial" pitchFamily="34" charset="0"/>
              </a:rPr>
              <a:t>].</a:t>
            </a:r>
            <a:endParaRPr lang="ja-JP" altLang="en-US" sz="2000" dirty="0"/>
          </a:p>
        </p:txBody>
      </p:sp>
      <p:sp>
        <p:nvSpPr>
          <p:cNvPr id="8" name="Rectangle 71"/>
          <p:cNvSpPr>
            <a:spLocks noChangeArrowheads="1"/>
          </p:cNvSpPr>
          <p:nvPr/>
        </p:nvSpPr>
        <p:spPr bwMode="auto">
          <a:xfrm>
            <a:off x="706143" y="4557692"/>
            <a:ext cx="77129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cs typeface="Arial" pitchFamily="34" charset="0"/>
              </a:rPr>
              <a:t>If time zone is incorrect, e-mail may not be sent correctly.</a:t>
            </a:r>
            <a:endParaRPr lang="ja-JP" altLang="en-US" dirty="0">
              <a:cs typeface="Arial" pitchFamily="34" charset="0"/>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359" y="4144383"/>
            <a:ext cx="648086" cy="18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670" y="1415373"/>
            <a:ext cx="7783849" cy="309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4233" y="4603144"/>
            <a:ext cx="17430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298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13" y="1437256"/>
            <a:ext cx="7539930" cy="304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09"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smtClean="0">
                <a:solidFill>
                  <a:schemeClr val="bg1"/>
                </a:solidFill>
                <a:sym typeface="ＭＳ Ｐゴシック" pitchFamily="50" charset="-128"/>
              </a:rPr>
              <a:t>24-2. Step 2</a:t>
            </a:r>
            <a:endParaRPr lang="en-US" altLang="ja-JP" sz="2800" b="1" dirty="0">
              <a:solidFill>
                <a:schemeClr val="bg1"/>
              </a:solidFill>
              <a:sym typeface="ＭＳ Ｐゴシック" pitchFamily="50" charset="-128"/>
            </a:endParaRPr>
          </a:p>
        </p:txBody>
      </p:sp>
      <p:sp>
        <p:nvSpPr>
          <p:cNvPr id="4" name="Rectangle 71"/>
          <p:cNvSpPr>
            <a:spLocks noChangeArrowheads="1"/>
          </p:cNvSpPr>
          <p:nvPr/>
        </p:nvSpPr>
        <p:spPr bwMode="auto">
          <a:xfrm>
            <a:off x="714384" y="747620"/>
            <a:ext cx="77129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a:cs typeface="Arial" pitchFamily="34" charset="0"/>
              </a:rPr>
              <a:t>1. Select </a:t>
            </a:r>
            <a:r>
              <a:rPr lang="en-US" altLang="ja-JP" sz="2000" dirty="0" smtClean="0">
                <a:cs typeface="Arial" pitchFamily="34" charset="0"/>
              </a:rPr>
              <a:t>parameter. (Default is OK.)    </a:t>
            </a:r>
            <a:r>
              <a:rPr lang="en-US" altLang="ja-JP" sz="2000" dirty="0">
                <a:cs typeface="Arial" pitchFamily="34" charset="0"/>
              </a:rPr>
              <a:t/>
            </a:r>
            <a:br>
              <a:rPr lang="en-US" altLang="ja-JP" sz="2000" dirty="0">
                <a:cs typeface="Arial" pitchFamily="34" charset="0"/>
              </a:rPr>
            </a:br>
            <a:r>
              <a:rPr lang="en-US" altLang="ja-JP" sz="2000" dirty="0">
                <a:cs typeface="Arial" pitchFamily="34" charset="0"/>
              </a:rPr>
              <a:t>2. Click [Next</a:t>
            </a:r>
            <a:r>
              <a:rPr lang="en-US" altLang="ja-JP" sz="2000" dirty="0" smtClean="0">
                <a:cs typeface="Arial" pitchFamily="34" charset="0"/>
              </a:rPr>
              <a:t>].</a:t>
            </a:r>
            <a:endParaRPr lang="ja-JP" altLang="en-US" sz="2000" dirty="0"/>
          </a:p>
        </p:txBody>
      </p:sp>
      <p:sp>
        <p:nvSpPr>
          <p:cNvPr id="13" name="Rectangle 71"/>
          <p:cNvSpPr>
            <a:spLocks noChangeArrowheads="1"/>
          </p:cNvSpPr>
          <p:nvPr/>
        </p:nvSpPr>
        <p:spPr bwMode="auto">
          <a:xfrm>
            <a:off x="4409959" y="3651412"/>
            <a:ext cx="4462187" cy="830997"/>
          </a:xfrm>
          <a:prstGeom prst="rect">
            <a:avLst/>
          </a:prstGeom>
          <a:solidFill>
            <a:schemeClr val="bg1"/>
          </a:solidFill>
          <a:ln>
            <a:solidFill>
              <a:schemeClr val="accent1"/>
            </a:solidFill>
          </a:ln>
          <a:effectLs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cs typeface="Arial" pitchFamily="34" charset="0"/>
              </a:rPr>
              <a:t>When “None” is selected for Local Access, “0” or “9” is not required to call trunk. This also can be effective by full programing mode later.</a:t>
            </a:r>
            <a:endParaRPr lang="ja-JP" altLang="en-US" dirty="0">
              <a:cs typeface="Arial"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953" y="4603196"/>
            <a:ext cx="7144511" cy="25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4040" y="1148294"/>
            <a:ext cx="30956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033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smtClean="0">
                <a:solidFill>
                  <a:schemeClr val="bg1"/>
                </a:solidFill>
                <a:sym typeface="ＭＳ Ｐゴシック" pitchFamily="50" charset="-128"/>
              </a:rPr>
              <a:t>24-3. Step 3</a:t>
            </a:r>
            <a:endParaRPr lang="en-US" altLang="ja-JP" sz="2800" b="1" dirty="0">
              <a:solidFill>
                <a:schemeClr val="bg1"/>
              </a:solidFill>
              <a:sym typeface="ＭＳ Ｐゴシック" pitchFamily="50" charset="-128"/>
            </a:endParaRPr>
          </a:p>
        </p:txBody>
      </p:sp>
      <p:sp>
        <p:nvSpPr>
          <p:cNvPr id="4" name="Rectangle 71"/>
          <p:cNvSpPr>
            <a:spLocks noChangeArrowheads="1"/>
          </p:cNvSpPr>
          <p:nvPr/>
        </p:nvSpPr>
        <p:spPr bwMode="auto">
          <a:xfrm>
            <a:off x="714384" y="747620"/>
            <a:ext cx="77129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a:cs typeface="Arial" pitchFamily="34" charset="0"/>
              </a:rPr>
              <a:t>1. Select </a:t>
            </a:r>
            <a:r>
              <a:rPr lang="en-US" altLang="ja-JP" sz="2000" dirty="0" smtClean="0">
                <a:cs typeface="Arial" pitchFamily="34" charset="0"/>
              </a:rPr>
              <a:t>parameter. (Default is OK.)    </a:t>
            </a:r>
            <a:r>
              <a:rPr lang="en-US" altLang="ja-JP" sz="2000" dirty="0">
                <a:cs typeface="Arial" pitchFamily="34" charset="0"/>
              </a:rPr>
              <a:t/>
            </a:r>
            <a:br>
              <a:rPr lang="en-US" altLang="ja-JP" sz="2000" dirty="0">
                <a:cs typeface="Arial" pitchFamily="34" charset="0"/>
              </a:rPr>
            </a:br>
            <a:r>
              <a:rPr lang="en-US" altLang="ja-JP" sz="2000" dirty="0">
                <a:cs typeface="Arial" pitchFamily="34" charset="0"/>
              </a:rPr>
              <a:t>2. Click [Next</a:t>
            </a:r>
            <a:r>
              <a:rPr lang="en-US" altLang="ja-JP" sz="2000" dirty="0" smtClean="0">
                <a:cs typeface="Arial" pitchFamily="34" charset="0"/>
              </a:rPr>
              <a:t>].</a:t>
            </a:r>
            <a:endParaRPr lang="ja-JP" altLang="en-US" sz="2000" dirty="0"/>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53" y="4603196"/>
            <a:ext cx="7144511" cy="25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89" y="1455507"/>
            <a:ext cx="7725274" cy="3017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1243" y="963827"/>
            <a:ext cx="716256" cy="335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953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1"/>
          <p:cNvSpPr>
            <a:spLocks noChangeArrowheads="1"/>
          </p:cNvSpPr>
          <p:nvPr/>
        </p:nvSpPr>
        <p:spPr bwMode="auto">
          <a:xfrm>
            <a:off x="714384" y="747620"/>
            <a:ext cx="77129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a:cs typeface="Arial" pitchFamily="34" charset="0"/>
              </a:rPr>
              <a:t>1. Select </a:t>
            </a:r>
            <a:r>
              <a:rPr lang="en-US" altLang="ja-JP" sz="2000" dirty="0" smtClean="0">
                <a:solidFill>
                  <a:srgbClr val="3333FF"/>
                </a:solidFill>
                <a:cs typeface="Arial" pitchFamily="34" charset="0"/>
              </a:rPr>
              <a:t>international access  code to restrict calling by TRS</a:t>
            </a:r>
            <a:r>
              <a:rPr lang="en-US" altLang="ja-JP" sz="2000" dirty="0" smtClean="0">
                <a:cs typeface="Arial" pitchFamily="34" charset="0"/>
              </a:rPr>
              <a:t>.</a:t>
            </a:r>
            <a:br>
              <a:rPr lang="en-US" altLang="ja-JP" sz="2000" dirty="0" smtClean="0">
                <a:cs typeface="Arial" pitchFamily="34" charset="0"/>
              </a:rPr>
            </a:br>
            <a:r>
              <a:rPr lang="en-US" altLang="ja-JP" sz="2000" dirty="0" smtClean="0">
                <a:cs typeface="Arial" pitchFamily="34" charset="0"/>
              </a:rPr>
              <a:t>2. Dialing type is for USA. (Default is OK for other area.)    </a:t>
            </a:r>
            <a:r>
              <a:rPr lang="en-US" altLang="ja-JP" sz="2000" dirty="0">
                <a:cs typeface="Arial" pitchFamily="34" charset="0"/>
              </a:rPr>
              <a:t/>
            </a:r>
            <a:br>
              <a:rPr lang="en-US" altLang="ja-JP" sz="2000" dirty="0">
                <a:cs typeface="Arial" pitchFamily="34" charset="0"/>
              </a:rPr>
            </a:br>
            <a:r>
              <a:rPr lang="en-US" altLang="ja-JP" sz="2000" dirty="0" smtClean="0">
                <a:cs typeface="Arial" pitchFamily="34" charset="0"/>
              </a:rPr>
              <a:t>3. </a:t>
            </a:r>
            <a:r>
              <a:rPr lang="en-US" altLang="ja-JP" sz="2000" dirty="0">
                <a:cs typeface="Arial" pitchFamily="34" charset="0"/>
              </a:rPr>
              <a:t>Click [Next</a:t>
            </a:r>
            <a:r>
              <a:rPr lang="en-US" altLang="ja-JP" sz="2000" dirty="0" smtClean="0">
                <a:cs typeface="Arial" pitchFamily="34" charset="0"/>
              </a:rPr>
              <a:t>].</a:t>
            </a:r>
            <a:endParaRPr lang="ja-JP" altLang="en-US" sz="2000" dirty="0"/>
          </a:p>
        </p:txBody>
      </p:sp>
      <p:sp>
        <p:nvSpPr>
          <p:cNvPr id="9" name="Rectangle 71"/>
          <p:cNvSpPr>
            <a:spLocks noChangeArrowheads="1"/>
          </p:cNvSpPr>
          <p:nvPr/>
        </p:nvSpPr>
        <p:spPr bwMode="auto">
          <a:xfrm>
            <a:off x="706143" y="4854260"/>
            <a:ext cx="81069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t>TRS </a:t>
            </a:r>
            <a:r>
              <a:rPr lang="en-US" altLang="ja-JP" dirty="0"/>
              <a:t>= </a:t>
            </a:r>
            <a:r>
              <a:rPr lang="en-US" altLang="ja-JP" dirty="0" smtClean="0"/>
              <a:t>Toll Restriction / Call Barring</a:t>
            </a:r>
            <a:endParaRPr lang="ja-JP" altLang="en-US" dirty="0">
              <a:cs typeface="Arial"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264" y="1500480"/>
            <a:ext cx="5750790" cy="331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smtClean="0">
                <a:solidFill>
                  <a:schemeClr val="bg1"/>
                </a:solidFill>
                <a:sym typeface="ＭＳ Ｐゴシック" pitchFamily="50" charset="-128"/>
              </a:rPr>
              <a:t>24-4. Step 4</a:t>
            </a:r>
            <a:endParaRPr lang="en-US" altLang="ja-JP" sz="2800" b="1" dirty="0">
              <a:solidFill>
                <a:schemeClr val="bg1"/>
              </a:solidFill>
              <a:sym typeface="ＭＳ Ｐゴシック" pitchFamily="50" charset="-128"/>
            </a:endParaRPr>
          </a:p>
        </p:txBody>
      </p:sp>
      <p:sp>
        <p:nvSpPr>
          <p:cNvPr id="12" name="Rectangle 71"/>
          <p:cNvSpPr>
            <a:spLocks noChangeArrowheads="1"/>
          </p:cNvSpPr>
          <p:nvPr/>
        </p:nvSpPr>
        <p:spPr bwMode="auto">
          <a:xfrm>
            <a:off x="743214" y="4050388"/>
            <a:ext cx="19752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cs typeface="Arial" pitchFamily="34" charset="0"/>
              </a:rPr>
              <a:t>Dialing plan of PSTN in USA is very complicated.</a:t>
            </a:r>
            <a:endParaRPr lang="ja-JP" altLang="en-US" sz="1200" dirty="0">
              <a:cs typeface="Arial" pitchFamily="34" charset="0"/>
            </a:endParaRPr>
          </a:p>
        </p:txBody>
      </p:sp>
    </p:spTree>
    <p:extLst>
      <p:ext uri="{BB962C8B-B14F-4D97-AF65-F5344CB8AC3E}">
        <p14:creationId xmlns:p14="http://schemas.microsoft.com/office/powerpoint/2010/main" val="3780860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0" name="Rectangle 71"/>
          <p:cNvSpPr>
            <a:spLocks noChangeArrowheads="1"/>
          </p:cNvSpPr>
          <p:nvPr/>
        </p:nvSpPr>
        <p:spPr bwMode="auto">
          <a:xfrm>
            <a:off x="716702" y="747620"/>
            <a:ext cx="772296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KX-HTS can be installed very easily.</a:t>
            </a:r>
            <a:br>
              <a:rPr lang="en-US" altLang="ja-JP" sz="2000" dirty="0" smtClean="0"/>
            </a:br>
            <a:r>
              <a:rPr lang="en-US" altLang="ja-JP" sz="2000" dirty="0" smtClean="0"/>
              <a:t>Only </a:t>
            </a:r>
            <a:r>
              <a:rPr lang="en-US" altLang="ja-JP" sz="2000" dirty="0" smtClean="0">
                <a:solidFill>
                  <a:srgbClr val="3333FF"/>
                </a:solidFill>
              </a:rPr>
              <a:t>Plug and Play</a:t>
            </a:r>
            <a:r>
              <a:rPr lang="en-US" altLang="ja-JP" sz="2000" dirty="0" smtClean="0"/>
              <a:t> are required for basic use.</a:t>
            </a:r>
            <a:br>
              <a:rPr lang="en-US" altLang="ja-JP" sz="2000" dirty="0" smtClean="0"/>
            </a:br>
            <a:r>
              <a:rPr lang="en-US" altLang="ja-JP" sz="2000" dirty="0" smtClean="0"/>
              <a:t>Basic settings are programmed automatically after initialize.</a:t>
            </a:r>
            <a:r>
              <a:rPr lang="en-US" altLang="ja-JP" dirty="0" smtClean="0"/>
              <a:t> </a:t>
            </a:r>
            <a:br>
              <a:rPr lang="en-US" altLang="ja-JP" dirty="0" smtClean="0"/>
            </a:br>
            <a:r>
              <a:rPr lang="en-US" altLang="ja-JP" dirty="0" smtClean="0"/>
              <a:t>     - All extension users can make a call to analog CO. </a:t>
            </a:r>
            <a:br>
              <a:rPr lang="en-US" altLang="ja-JP" dirty="0" smtClean="0"/>
            </a:br>
            <a:r>
              <a:rPr lang="en-US" altLang="ja-JP" dirty="0" smtClean="0"/>
              <a:t>     - All extension users can receive a call from analog CO.</a:t>
            </a:r>
            <a:br>
              <a:rPr lang="en-US" altLang="ja-JP" dirty="0" smtClean="0"/>
            </a:br>
            <a:r>
              <a:rPr lang="en-US" altLang="ja-JP" sz="2000" dirty="0">
                <a:solidFill>
                  <a:srgbClr val="3333FF"/>
                </a:solidFill>
              </a:rPr>
              <a:t>Plug and Play </a:t>
            </a:r>
            <a:r>
              <a:rPr lang="en-US" altLang="ja-JP" sz="2000" dirty="0"/>
              <a:t>even</a:t>
            </a:r>
            <a:r>
              <a:rPr lang="en-US" altLang="ja-JP" sz="2000" dirty="0">
                <a:solidFill>
                  <a:srgbClr val="3333FF"/>
                </a:solidFill>
              </a:rPr>
              <a:t> for KX-HDV SIP phone </a:t>
            </a:r>
            <a:r>
              <a:rPr lang="en-US" altLang="ja-JP" sz="2000" dirty="0" smtClean="0">
                <a:solidFill>
                  <a:srgbClr val="3333FF"/>
                </a:solidFill>
              </a:rPr>
              <a:t>!</a:t>
            </a:r>
          </a:p>
          <a:p>
            <a:pPr algn="l" eaLnBrk="1" hangingPunct="1"/>
            <a:r>
              <a:rPr lang="en-US" altLang="ja-JP" sz="2000" dirty="0" smtClean="0"/>
              <a:t>&lt; Easy Cabling &gt; </a:t>
            </a:r>
            <a:br>
              <a:rPr lang="en-US" altLang="ja-JP" sz="2000" dirty="0" smtClean="0"/>
            </a:br>
            <a:r>
              <a:rPr lang="en-US" altLang="ja-JP" dirty="0"/>
              <a:t>2 RJ45 </a:t>
            </a:r>
            <a:r>
              <a:rPr lang="en-US" altLang="ja-JP" dirty="0" smtClean="0"/>
              <a:t>jacks for </a:t>
            </a:r>
            <a:r>
              <a:rPr lang="en-US" altLang="ja-JP" dirty="0"/>
              <a:t>2 KX-HDV </a:t>
            </a:r>
            <a:r>
              <a:rPr lang="en-US" altLang="ja-JP" dirty="0" smtClean="0"/>
              <a:t>phones</a:t>
            </a:r>
            <a:endParaRPr lang="ja-JP" altLang="en-US" dirty="0"/>
          </a:p>
        </p:txBody>
      </p:sp>
      <p:sp>
        <p:nvSpPr>
          <p:cNvPr id="7209"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smtClean="0">
                <a:solidFill>
                  <a:schemeClr val="bg1"/>
                </a:solidFill>
                <a:sym typeface="ＭＳ Ｐゴシック" pitchFamily="50" charset="-128"/>
              </a:rPr>
              <a:t>1. Very Easy Installation</a:t>
            </a:r>
            <a:endParaRPr lang="en-US" altLang="ja-JP" sz="2800" b="1" dirty="0">
              <a:solidFill>
                <a:schemeClr val="bg1"/>
              </a:solidFill>
              <a:sym typeface="ＭＳ Ｐゴシック" pitchFamily="50" charset="-128"/>
            </a:endParaRPr>
          </a:p>
        </p:txBody>
      </p:sp>
      <p:sp>
        <p:nvSpPr>
          <p:cNvPr id="50" name="Line 16"/>
          <p:cNvSpPr>
            <a:spLocks noChangeShapeType="1"/>
          </p:cNvSpPr>
          <p:nvPr/>
        </p:nvSpPr>
        <p:spPr bwMode="auto">
          <a:xfrm flipV="1">
            <a:off x="4103202" y="3231828"/>
            <a:ext cx="621966" cy="482827"/>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1" name="Line 17"/>
          <p:cNvSpPr>
            <a:spLocks noChangeShapeType="1"/>
          </p:cNvSpPr>
          <p:nvPr/>
        </p:nvSpPr>
        <p:spPr bwMode="auto">
          <a:xfrm flipV="1">
            <a:off x="3583514" y="3244330"/>
            <a:ext cx="1141654" cy="47032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2" name="Line 26"/>
          <p:cNvSpPr>
            <a:spLocks noChangeShapeType="1"/>
          </p:cNvSpPr>
          <p:nvPr/>
        </p:nvSpPr>
        <p:spPr bwMode="auto">
          <a:xfrm>
            <a:off x="4757398" y="3231828"/>
            <a:ext cx="1261920" cy="433961"/>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53" name="Picture 4"/>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3896971" y="3480990"/>
            <a:ext cx="737166" cy="44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Line 26"/>
          <p:cNvSpPr>
            <a:spLocks noChangeShapeType="1"/>
          </p:cNvSpPr>
          <p:nvPr/>
        </p:nvSpPr>
        <p:spPr bwMode="auto">
          <a:xfrm>
            <a:off x="4725168" y="3244330"/>
            <a:ext cx="698784" cy="421460"/>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5" name="Line 26"/>
          <p:cNvSpPr>
            <a:spLocks noChangeShapeType="1"/>
          </p:cNvSpPr>
          <p:nvPr/>
        </p:nvSpPr>
        <p:spPr bwMode="auto">
          <a:xfrm>
            <a:off x="4742332" y="3273528"/>
            <a:ext cx="352674" cy="453057"/>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6" name="Line 26"/>
          <p:cNvSpPr>
            <a:spLocks noChangeShapeType="1"/>
          </p:cNvSpPr>
          <p:nvPr/>
        </p:nvSpPr>
        <p:spPr bwMode="auto">
          <a:xfrm flipH="1" flipV="1">
            <a:off x="4617355" y="2850351"/>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7" name="Line 26"/>
          <p:cNvSpPr>
            <a:spLocks noChangeShapeType="1"/>
          </p:cNvSpPr>
          <p:nvPr/>
        </p:nvSpPr>
        <p:spPr bwMode="auto">
          <a:xfrm flipH="1" flipV="1">
            <a:off x="4757398" y="2844170"/>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8" name="Line 26"/>
          <p:cNvSpPr>
            <a:spLocks noChangeShapeType="1"/>
          </p:cNvSpPr>
          <p:nvPr/>
        </p:nvSpPr>
        <p:spPr bwMode="auto">
          <a:xfrm flipH="1" flipV="1">
            <a:off x="4893325" y="2844170"/>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59"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5839" y="3550165"/>
            <a:ext cx="572043" cy="31481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3243039" y="3495519"/>
            <a:ext cx="686467" cy="439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8974" y="3560395"/>
            <a:ext cx="572043" cy="31481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8565" y="3593662"/>
            <a:ext cx="572043" cy="314819"/>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81"/>
          <p:cNvSpPr>
            <a:spLocks noChangeArrowheads="1"/>
          </p:cNvSpPr>
          <p:nvPr/>
        </p:nvSpPr>
        <p:spPr bwMode="auto">
          <a:xfrm>
            <a:off x="4304758" y="3066562"/>
            <a:ext cx="1030444" cy="338554"/>
          </a:xfrm>
          <a:prstGeom prst="rect">
            <a:avLst/>
          </a:prstGeom>
          <a:solidFill>
            <a:srgbClr val="3333FF"/>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lang="en-US" altLang="ja-JP" dirty="0" smtClean="0">
                <a:solidFill>
                  <a:schemeClr val="bg1"/>
                </a:solidFill>
              </a:rPr>
              <a:t>KX-HTS</a:t>
            </a:r>
            <a:endParaRPr lang="ja-JP" altLang="en-US" sz="800" dirty="0">
              <a:solidFill>
                <a:schemeClr val="bg1"/>
              </a:solidFill>
            </a:endParaRPr>
          </a:p>
        </p:txBody>
      </p:sp>
      <p:sp>
        <p:nvSpPr>
          <p:cNvPr id="67" name="Rectangle 71"/>
          <p:cNvSpPr>
            <a:spLocks noChangeArrowheads="1"/>
          </p:cNvSpPr>
          <p:nvPr/>
        </p:nvSpPr>
        <p:spPr bwMode="auto">
          <a:xfrm>
            <a:off x="8131971" y="2858030"/>
            <a:ext cx="889465" cy="415498"/>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050" dirty="0" smtClean="0"/>
              <a:t>T : Tip</a:t>
            </a:r>
            <a:br>
              <a:rPr lang="en-US" altLang="ja-JP" sz="1050" dirty="0" smtClean="0"/>
            </a:br>
            <a:r>
              <a:rPr lang="en-US" altLang="ja-JP" sz="1050" dirty="0" smtClean="0"/>
              <a:t>R : Ring</a:t>
            </a:r>
            <a:endParaRPr lang="ja-JP" altLang="en-US" sz="1050" dirty="0"/>
          </a:p>
        </p:txBody>
      </p:sp>
      <p:sp>
        <p:nvSpPr>
          <p:cNvPr id="68" name="Rectangle 71"/>
          <p:cNvSpPr>
            <a:spLocks noChangeArrowheads="1"/>
          </p:cNvSpPr>
          <p:nvPr/>
        </p:nvSpPr>
        <p:spPr bwMode="auto">
          <a:xfrm>
            <a:off x="7260201" y="2890296"/>
            <a:ext cx="444732" cy="253916"/>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050" dirty="0" smtClean="0"/>
              <a:t>…..</a:t>
            </a:r>
            <a:endParaRPr lang="ja-JP" altLang="en-US" sz="1050" dirty="0"/>
          </a:p>
        </p:txBody>
      </p:sp>
      <p:sp>
        <p:nvSpPr>
          <p:cNvPr id="69" name="Rectangle 71"/>
          <p:cNvSpPr>
            <a:spLocks noChangeArrowheads="1"/>
          </p:cNvSpPr>
          <p:nvPr/>
        </p:nvSpPr>
        <p:spPr bwMode="auto">
          <a:xfrm>
            <a:off x="6382280" y="3519413"/>
            <a:ext cx="2761724" cy="584775"/>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t>Each RJ11 jack</a:t>
            </a:r>
            <a:br>
              <a:rPr lang="en-US" altLang="ja-JP" dirty="0" smtClean="0"/>
            </a:br>
            <a:r>
              <a:rPr lang="en-US" altLang="ja-JP" dirty="0" smtClean="0"/>
              <a:t>for each CO or SLT port</a:t>
            </a:r>
            <a:endParaRPr lang="ja-JP" altLang="en-US" dirty="0"/>
          </a:p>
        </p:txBody>
      </p:sp>
      <p:sp>
        <p:nvSpPr>
          <p:cNvPr id="30" name="Rectangle 71"/>
          <p:cNvSpPr>
            <a:spLocks noChangeArrowheads="1"/>
          </p:cNvSpPr>
          <p:nvPr/>
        </p:nvSpPr>
        <p:spPr bwMode="auto">
          <a:xfrm>
            <a:off x="3395032" y="3897581"/>
            <a:ext cx="3137223" cy="276999"/>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101          102        103      104    ….  124</a:t>
            </a:r>
            <a:endParaRPr lang="ja-JP" altLang="en-US" sz="1200" dirty="0"/>
          </a:p>
        </p:txBody>
      </p:sp>
      <p:grpSp>
        <p:nvGrpSpPr>
          <p:cNvPr id="2" name="グループ化 1"/>
          <p:cNvGrpSpPr/>
          <p:nvPr/>
        </p:nvGrpSpPr>
        <p:grpSpPr>
          <a:xfrm>
            <a:off x="5688430" y="2607277"/>
            <a:ext cx="581025" cy="929037"/>
            <a:chOff x="5330077" y="2496064"/>
            <a:chExt cx="581025" cy="929037"/>
          </a:xfrm>
        </p:grpSpPr>
        <p:sp>
          <p:nvSpPr>
            <p:cNvPr id="33" name="Line 26"/>
            <p:cNvSpPr>
              <a:spLocks noChangeShapeType="1"/>
            </p:cNvSpPr>
            <p:nvPr/>
          </p:nvSpPr>
          <p:spPr bwMode="auto">
            <a:xfrm flipV="1">
              <a:off x="5620589" y="2496064"/>
              <a:ext cx="262803" cy="31253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3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0077" y="2710726"/>
              <a:ext cx="5810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6" name="グループ化 35"/>
          <p:cNvGrpSpPr/>
          <p:nvPr/>
        </p:nvGrpSpPr>
        <p:grpSpPr>
          <a:xfrm>
            <a:off x="6241744" y="2597242"/>
            <a:ext cx="581025" cy="929037"/>
            <a:chOff x="5330077" y="2496064"/>
            <a:chExt cx="581025" cy="929037"/>
          </a:xfrm>
        </p:grpSpPr>
        <p:sp>
          <p:nvSpPr>
            <p:cNvPr id="38" name="Line 26"/>
            <p:cNvSpPr>
              <a:spLocks noChangeShapeType="1"/>
            </p:cNvSpPr>
            <p:nvPr/>
          </p:nvSpPr>
          <p:spPr bwMode="auto">
            <a:xfrm flipV="1">
              <a:off x="5620589" y="2496064"/>
              <a:ext cx="262803" cy="31253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0077" y="2710726"/>
              <a:ext cx="5810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1" name="グループ化 40"/>
          <p:cNvGrpSpPr/>
          <p:nvPr/>
        </p:nvGrpSpPr>
        <p:grpSpPr>
          <a:xfrm>
            <a:off x="6783727" y="2602043"/>
            <a:ext cx="581025" cy="929037"/>
            <a:chOff x="5330077" y="2496064"/>
            <a:chExt cx="581025" cy="929037"/>
          </a:xfrm>
        </p:grpSpPr>
        <p:sp>
          <p:nvSpPr>
            <p:cNvPr id="42" name="Line 26"/>
            <p:cNvSpPr>
              <a:spLocks noChangeShapeType="1"/>
            </p:cNvSpPr>
            <p:nvPr/>
          </p:nvSpPr>
          <p:spPr bwMode="auto">
            <a:xfrm flipV="1">
              <a:off x="5620589" y="2496064"/>
              <a:ext cx="262803" cy="31253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4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0077" y="2710726"/>
              <a:ext cx="5810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6" name="グループ化 45"/>
          <p:cNvGrpSpPr/>
          <p:nvPr/>
        </p:nvGrpSpPr>
        <p:grpSpPr>
          <a:xfrm>
            <a:off x="7558630" y="2601260"/>
            <a:ext cx="581025" cy="929037"/>
            <a:chOff x="5330077" y="2496064"/>
            <a:chExt cx="581025" cy="929037"/>
          </a:xfrm>
        </p:grpSpPr>
        <p:sp>
          <p:nvSpPr>
            <p:cNvPr id="47" name="Line 26"/>
            <p:cNvSpPr>
              <a:spLocks noChangeShapeType="1"/>
            </p:cNvSpPr>
            <p:nvPr/>
          </p:nvSpPr>
          <p:spPr bwMode="auto">
            <a:xfrm flipV="1">
              <a:off x="5620589" y="2496064"/>
              <a:ext cx="262803" cy="31253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4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0077" y="2710726"/>
              <a:ext cx="5810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グループ化 2"/>
          <p:cNvGrpSpPr/>
          <p:nvPr/>
        </p:nvGrpSpPr>
        <p:grpSpPr>
          <a:xfrm>
            <a:off x="977298" y="3317740"/>
            <a:ext cx="1061571" cy="562269"/>
            <a:chOff x="887709" y="2683894"/>
            <a:chExt cx="1061571" cy="562269"/>
          </a:xfrm>
        </p:grpSpPr>
        <p:sp>
          <p:nvSpPr>
            <p:cNvPr id="31" name="Line 17"/>
            <p:cNvSpPr>
              <a:spLocks noChangeShapeType="1"/>
            </p:cNvSpPr>
            <p:nvPr/>
          </p:nvSpPr>
          <p:spPr bwMode="auto">
            <a:xfrm flipV="1">
              <a:off x="1584751" y="2683894"/>
              <a:ext cx="364529" cy="31394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61" name="Picture 1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7709" y="2710826"/>
              <a:ext cx="791368" cy="5353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グループ化 69"/>
          <p:cNvGrpSpPr/>
          <p:nvPr/>
        </p:nvGrpSpPr>
        <p:grpSpPr>
          <a:xfrm>
            <a:off x="2105901" y="3321856"/>
            <a:ext cx="1061571" cy="562269"/>
            <a:chOff x="887709" y="2683894"/>
            <a:chExt cx="1061571" cy="562269"/>
          </a:xfrm>
        </p:grpSpPr>
        <p:sp>
          <p:nvSpPr>
            <p:cNvPr id="71" name="Line 17"/>
            <p:cNvSpPr>
              <a:spLocks noChangeShapeType="1"/>
            </p:cNvSpPr>
            <p:nvPr/>
          </p:nvSpPr>
          <p:spPr bwMode="auto">
            <a:xfrm flipV="1">
              <a:off x="1584751" y="2683894"/>
              <a:ext cx="364529" cy="31394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72" name="Picture 1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7709" y="2710826"/>
              <a:ext cx="791368" cy="535337"/>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 Box 468"/>
          <p:cNvSpPr txBox="1">
            <a:spLocks noChangeArrowheads="1"/>
          </p:cNvSpPr>
          <p:nvPr/>
        </p:nvSpPr>
        <p:spPr bwMode="auto">
          <a:xfrm>
            <a:off x="841371" y="4877829"/>
            <a:ext cx="7406443" cy="30777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ja-JP" sz="1400" dirty="0" smtClean="0">
                <a:solidFill>
                  <a:srgbClr val="000000"/>
                </a:solidFill>
                <a:ea typeface="HGP創英角ｺﾞｼｯｸUB" pitchFamily="50" charset="-128"/>
              </a:rPr>
              <a:t>SLT = Analog Single Line Telephone</a:t>
            </a:r>
            <a:endParaRPr lang="en-US" altLang="ja-JP" sz="1400" dirty="0">
              <a:solidFill>
                <a:srgbClr val="000000"/>
              </a:solidFill>
              <a:ea typeface="HGP創英角ｺﾞｼｯｸUB" pitchFamily="50" charset="-128"/>
            </a:endParaRPr>
          </a:p>
        </p:txBody>
      </p:sp>
      <p:sp>
        <p:nvSpPr>
          <p:cNvPr id="45" name="Rectangle 71"/>
          <p:cNvSpPr>
            <a:spLocks noChangeArrowheads="1"/>
          </p:cNvSpPr>
          <p:nvPr/>
        </p:nvSpPr>
        <p:spPr bwMode="auto">
          <a:xfrm>
            <a:off x="977297" y="3906906"/>
            <a:ext cx="6096941" cy="584775"/>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t>PoE is not supported.</a:t>
            </a:r>
            <a:br>
              <a:rPr lang="en-US" altLang="ja-JP" dirty="0" smtClean="0"/>
            </a:br>
            <a:r>
              <a:rPr lang="en-US" altLang="ja-JP" dirty="0" smtClean="0"/>
              <a:t>L2-switch is required for 3 or more SIP phones.</a:t>
            </a:r>
            <a:endParaRPr lang="ja-JP" altLang="en-US" dirty="0"/>
          </a:p>
        </p:txBody>
      </p:sp>
    </p:spTree>
    <p:extLst>
      <p:ext uri="{BB962C8B-B14F-4D97-AF65-F5344CB8AC3E}">
        <p14:creationId xmlns:p14="http://schemas.microsoft.com/office/powerpoint/2010/main" val="2842934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smtClean="0">
                <a:solidFill>
                  <a:schemeClr val="bg1"/>
                </a:solidFill>
                <a:sym typeface="ＭＳ Ｐゴシック" pitchFamily="50" charset="-128"/>
              </a:rPr>
              <a:t>24-5. Step 5</a:t>
            </a:r>
            <a:endParaRPr lang="en-US" altLang="ja-JP" sz="2800" b="1" dirty="0">
              <a:solidFill>
                <a:schemeClr val="bg1"/>
              </a:solidFill>
              <a:sym typeface="ＭＳ Ｐゴシック" pitchFamily="50" charset="-128"/>
            </a:endParaRPr>
          </a:p>
        </p:txBody>
      </p:sp>
      <p:sp>
        <p:nvSpPr>
          <p:cNvPr id="4" name="Rectangle 71"/>
          <p:cNvSpPr>
            <a:spLocks noChangeArrowheads="1"/>
          </p:cNvSpPr>
          <p:nvPr/>
        </p:nvSpPr>
        <p:spPr bwMode="auto">
          <a:xfrm>
            <a:off x="714384" y="747620"/>
            <a:ext cx="77129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a:cs typeface="Arial" pitchFamily="34" charset="0"/>
              </a:rPr>
              <a:t>1. </a:t>
            </a:r>
            <a:r>
              <a:rPr lang="en-US" altLang="ja-JP" sz="2000" dirty="0" smtClean="0">
                <a:cs typeface="Arial" pitchFamily="34" charset="0"/>
              </a:rPr>
              <a:t>Click [Finish]. (Default is OK.)</a:t>
            </a:r>
            <a:endParaRPr lang="ja-JP" altLang="en-US" sz="20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452" y="1221867"/>
            <a:ext cx="6071928" cy="354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099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smtClean="0">
                <a:solidFill>
                  <a:schemeClr val="bg1"/>
                </a:solidFill>
                <a:sym typeface="ＭＳ Ｐゴシック" pitchFamily="50" charset="-128"/>
              </a:rPr>
              <a:t>25. Finish Easy Set-up.</a:t>
            </a:r>
            <a:endParaRPr lang="en-US" altLang="ja-JP" sz="2800" b="1" dirty="0">
              <a:solidFill>
                <a:schemeClr val="bg1"/>
              </a:solidFill>
              <a:sym typeface="ＭＳ Ｐゴシック" pitchFamily="50" charset="-128"/>
            </a:endParaRPr>
          </a:p>
        </p:txBody>
      </p:sp>
      <p:sp>
        <p:nvSpPr>
          <p:cNvPr id="4" name="Rectangle 71"/>
          <p:cNvSpPr>
            <a:spLocks noChangeArrowheads="1"/>
          </p:cNvSpPr>
          <p:nvPr/>
        </p:nvSpPr>
        <p:spPr bwMode="auto">
          <a:xfrm>
            <a:off x="714384" y="747620"/>
            <a:ext cx="77129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a:cs typeface="Arial" pitchFamily="34" charset="0"/>
              </a:rPr>
              <a:t>1. </a:t>
            </a:r>
            <a:r>
              <a:rPr lang="en-US" altLang="ja-JP" sz="2000" dirty="0" smtClean="0">
                <a:cs typeface="Arial" pitchFamily="34" charset="0"/>
              </a:rPr>
              <a:t>Click [Skip] to continue programming.</a:t>
            </a:r>
            <a:endParaRPr lang="ja-JP" alt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3" y="1185863"/>
            <a:ext cx="505777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301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Easy Set-up is available only one time after initialize.</a:t>
            </a:r>
            <a:br>
              <a:rPr lang="en-US" altLang="ja-JP" sz="2000" dirty="0" smtClean="0"/>
            </a:br>
            <a:r>
              <a:rPr lang="en-US" altLang="ja-JP" sz="2000" dirty="0" smtClean="0"/>
              <a:t>Full programming mode is available from next connection.</a:t>
            </a:r>
          </a:p>
          <a:p>
            <a:pPr algn="l" eaLnBrk="1" hangingPunct="1"/>
            <a:r>
              <a:rPr lang="en-US" altLang="ja-JP" sz="2000" dirty="0" smtClean="0"/>
              <a:t>If software of KX-HTS is not latest, it is </a:t>
            </a:r>
            <a:r>
              <a:rPr lang="en-US" altLang="ja-JP" sz="2000" dirty="0" smtClean="0">
                <a:solidFill>
                  <a:srgbClr val="3333FF"/>
                </a:solidFill>
              </a:rPr>
              <a:t>important to upgrade software to latest version </a:t>
            </a:r>
            <a:r>
              <a:rPr lang="en-US" altLang="ja-JP" sz="2000" dirty="0" smtClean="0"/>
              <a:t>now after Easy Set-up.</a:t>
            </a:r>
            <a:br>
              <a:rPr lang="en-US" altLang="ja-JP" sz="2000" dirty="0" smtClean="0"/>
            </a:br>
            <a:r>
              <a:rPr lang="en-US" altLang="ja-JP" sz="2000" dirty="0" smtClean="0"/>
              <a:t>See step by step </a:t>
            </a:r>
            <a:r>
              <a:rPr lang="en-US" altLang="ja-JP" sz="2000" smtClean="0"/>
              <a:t>guide No.9 </a:t>
            </a:r>
            <a:r>
              <a:rPr lang="en-US" altLang="ja-JP" sz="2000" dirty="0" smtClean="0"/>
              <a:t>for details. </a:t>
            </a:r>
            <a:br>
              <a:rPr lang="en-US" altLang="ja-JP" sz="2000" dirty="0" smtClean="0"/>
            </a:br>
            <a:r>
              <a:rPr lang="en-US" altLang="ja-JP" dirty="0" smtClean="0"/>
              <a:t>It is better to initialize and do Easy Set-up again after version up just in case for new installation.</a:t>
            </a: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26. Web-MC Full Programming</a:t>
            </a:r>
            <a:endParaRPr lang="en-US" altLang="ja-JP" sz="2800" b="1" u="none" dirty="0">
              <a:solidFill>
                <a:schemeClr val="bg1"/>
              </a:solidFill>
              <a:latin typeface="Arial" pitchFamily="34" charset="0"/>
              <a:sym typeface="ＭＳ Ｐゴシック" pitchFamily="50" charset="-128"/>
            </a:endParaRPr>
          </a:p>
        </p:txBody>
      </p:sp>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53" y="3114470"/>
            <a:ext cx="2157155" cy="119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Line 59"/>
          <p:cNvSpPr>
            <a:spLocks noChangeShapeType="1"/>
          </p:cNvSpPr>
          <p:nvPr/>
        </p:nvSpPr>
        <p:spPr bwMode="auto">
          <a:xfrm>
            <a:off x="2883179" y="3840086"/>
            <a:ext cx="24308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259" y="3114470"/>
            <a:ext cx="5446241" cy="162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776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42926" y="1039416"/>
            <a:ext cx="8067675"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spcBef>
                <a:spcPct val="0"/>
              </a:spcBef>
            </a:pPr>
            <a:r>
              <a:rPr lang="en-US" altLang="ja-JP" sz="4000" b="1" dirty="0">
                <a:solidFill>
                  <a:schemeClr val="bg1"/>
                </a:solidFill>
              </a:rPr>
              <a:t>Chapter </a:t>
            </a:r>
            <a:r>
              <a:rPr lang="en-US" altLang="ja-JP" sz="4000" b="1" dirty="0" smtClean="0">
                <a:solidFill>
                  <a:schemeClr val="bg1"/>
                </a:solidFill>
              </a:rPr>
              <a:t>3</a:t>
            </a:r>
            <a:r>
              <a:rPr lang="en-US" altLang="ja-JP" sz="4000" b="1" dirty="0">
                <a:solidFill>
                  <a:schemeClr val="bg1"/>
                </a:solidFill>
              </a:rPr>
              <a:t/>
            </a:r>
            <a:br>
              <a:rPr lang="en-US" altLang="ja-JP" sz="4000" b="1" dirty="0">
                <a:solidFill>
                  <a:schemeClr val="bg1"/>
                </a:solidFill>
              </a:rPr>
            </a:br>
            <a:r>
              <a:rPr lang="en-US" altLang="ja-JP" sz="4000" b="1" dirty="0" smtClean="0">
                <a:solidFill>
                  <a:schemeClr val="bg1"/>
                </a:solidFill>
              </a:rPr>
              <a:t>Phone Connection</a:t>
            </a:r>
            <a:endParaRPr lang="en-US" altLang="ja-JP" sz="4000" b="1" dirty="0">
              <a:solidFill>
                <a:schemeClr val="bg1"/>
              </a:solidFill>
            </a:endParaRPr>
          </a:p>
        </p:txBody>
      </p:sp>
    </p:spTree>
    <p:extLst>
      <p:ext uri="{BB962C8B-B14F-4D97-AF65-F5344CB8AC3E}">
        <p14:creationId xmlns:p14="http://schemas.microsoft.com/office/powerpoint/2010/main" val="1635274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71"/>
          <p:cNvSpPr>
            <a:spLocks noChangeArrowheads="1"/>
          </p:cNvSpPr>
          <p:nvPr/>
        </p:nvSpPr>
        <p:spPr bwMode="auto">
          <a:xfrm>
            <a:off x="5628517" y="3058395"/>
            <a:ext cx="2225424" cy="461665"/>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L2 Switch </a:t>
            </a:r>
            <a:br>
              <a:rPr lang="en-US" altLang="ja-JP" sz="1200" dirty="0" smtClean="0"/>
            </a:br>
            <a:r>
              <a:rPr lang="en-US" altLang="ja-JP" sz="1200" dirty="0" smtClean="0"/>
              <a:t>                            LAN</a:t>
            </a:r>
            <a:endParaRPr lang="ja-JP" altLang="en-US" sz="1200" dirty="0"/>
          </a:p>
        </p:txBody>
      </p:sp>
      <p:sp>
        <p:nvSpPr>
          <p:cNvPr id="38" name="Rectangle 71"/>
          <p:cNvSpPr>
            <a:spLocks noChangeArrowheads="1"/>
          </p:cNvSpPr>
          <p:nvPr/>
        </p:nvSpPr>
        <p:spPr bwMode="auto">
          <a:xfrm>
            <a:off x="4629277" y="3728487"/>
            <a:ext cx="4445467" cy="646331"/>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                                                             103      104    ….  </a:t>
            </a:r>
            <a:r>
              <a:rPr lang="en-US" altLang="ja-JP" sz="1200" dirty="0" smtClean="0">
                <a:solidFill>
                  <a:srgbClr val="3333FF"/>
                </a:solidFill>
              </a:rPr>
              <a:t>122</a:t>
            </a:r>
            <a:br>
              <a:rPr lang="en-US" altLang="ja-JP" sz="1200" dirty="0" smtClean="0">
                <a:solidFill>
                  <a:srgbClr val="3333FF"/>
                </a:solidFill>
              </a:rPr>
            </a:br>
            <a:r>
              <a:rPr lang="en-US" altLang="ja-JP" sz="1200" dirty="0" smtClean="0"/>
              <a:t/>
            </a:r>
            <a:br>
              <a:rPr lang="en-US" altLang="ja-JP" sz="1200" dirty="0" smtClean="0"/>
            </a:br>
            <a:r>
              <a:rPr lang="en-US" altLang="ja-JP" sz="1200" dirty="0" smtClean="0"/>
              <a:t>101          102          </a:t>
            </a:r>
            <a:r>
              <a:rPr lang="en-US" altLang="ja-JP" sz="1200" dirty="0" smtClean="0">
                <a:solidFill>
                  <a:srgbClr val="3333FF"/>
                </a:solidFill>
              </a:rPr>
              <a:t>124          123 </a:t>
            </a:r>
            <a:endParaRPr lang="ja-JP" altLang="en-US" sz="1200" dirty="0">
              <a:solidFill>
                <a:srgbClr val="3333FF"/>
              </a:solidFill>
            </a:endParaRPr>
          </a:p>
        </p:txBody>
      </p:sp>
      <p:sp>
        <p:nvSpPr>
          <p:cNvPr id="20" name="Rectangle 71"/>
          <p:cNvSpPr>
            <a:spLocks noChangeArrowheads="1"/>
          </p:cNvSpPr>
          <p:nvPr/>
        </p:nvSpPr>
        <p:spPr bwMode="auto">
          <a:xfrm>
            <a:off x="714384" y="747620"/>
            <a:ext cx="771292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Total 24 KX-HDV phone and Analog SLT phone can be connected automatically </a:t>
            </a:r>
            <a:r>
              <a:rPr lang="en-US" altLang="ja-JP" sz="2000" dirty="0" smtClean="0">
                <a:solidFill>
                  <a:srgbClr val="3333FF"/>
                </a:solidFill>
              </a:rPr>
              <a:t>without any programming</a:t>
            </a:r>
            <a:r>
              <a:rPr lang="en-US" altLang="ja-JP" sz="2000" dirty="0" smtClean="0"/>
              <a:t>.</a:t>
            </a:r>
            <a:br>
              <a:rPr lang="en-US" altLang="ja-JP" sz="2000" dirty="0" smtClean="0"/>
            </a:br>
            <a:r>
              <a:rPr lang="en-US" altLang="ja-JP" dirty="0" smtClean="0"/>
              <a:t>- SIP phone registration is required manually for other SIP phone including KX-NTV.</a:t>
            </a:r>
            <a:br>
              <a:rPr lang="en-US" altLang="ja-JP" dirty="0" smtClean="0"/>
            </a:br>
            <a:r>
              <a:rPr lang="en-US" altLang="ja-JP" dirty="0" smtClean="0"/>
              <a:t>- Extension 101 and 102 are for KX-HDV. 103 to 124 are for SLT.</a:t>
            </a:r>
            <a:br>
              <a:rPr lang="en-US" altLang="ja-JP" dirty="0" smtClean="0"/>
            </a:br>
            <a:r>
              <a:rPr lang="en-US" altLang="ja-JP" dirty="0" smtClean="0"/>
              <a:t>- If more than 2 KX-HDV phones are connected, L2 Switch is required and</a:t>
            </a:r>
            <a:br>
              <a:rPr lang="en-US" altLang="ja-JP" dirty="0" smtClean="0"/>
            </a:br>
            <a:r>
              <a:rPr lang="ja-JP" altLang="en-US" dirty="0" smtClean="0"/>
              <a:t>　</a:t>
            </a:r>
            <a:r>
              <a:rPr lang="en-US" altLang="ja-JP" dirty="0" smtClean="0">
                <a:solidFill>
                  <a:srgbClr val="3333FF"/>
                </a:solidFill>
              </a:rPr>
              <a:t>larger extension number is used for KX-HDV automatically </a:t>
            </a:r>
            <a:r>
              <a:rPr lang="en-US" altLang="ja-JP" dirty="0" smtClean="0"/>
              <a:t>instead of SLT.</a:t>
            </a:r>
            <a:br>
              <a:rPr lang="en-US" altLang="ja-JP" dirty="0" smtClean="0"/>
            </a:br>
            <a:r>
              <a:rPr lang="en-US" altLang="ja-JP" dirty="0" smtClean="0"/>
              <a:t>  SLT port of the extension does not work.</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31. Connect Phones.</a:t>
            </a:r>
            <a:endParaRPr lang="en-US" altLang="ja-JP" sz="2800" b="1" u="none" dirty="0">
              <a:solidFill>
                <a:schemeClr val="bg1"/>
              </a:solidFill>
              <a:latin typeface="Arial" pitchFamily="34" charset="0"/>
              <a:sym typeface="ＭＳ Ｐゴシック" pitchFamily="50" charset="-128"/>
            </a:endParaRPr>
          </a:p>
        </p:txBody>
      </p:sp>
      <p:sp>
        <p:nvSpPr>
          <p:cNvPr id="8" name="Line 16"/>
          <p:cNvSpPr>
            <a:spLocks noChangeShapeType="1"/>
          </p:cNvSpPr>
          <p:nvPr/>
        </p:nvSpPr>
        <p:spPr bwMode="auto">
          <a:xfrm flipV="1">
            <a:off x="2163153" y="3058830"/>
            <a:ext cx="621966" cy="482827"/>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9" name="Line 17"/>
          <p:cNvSpPr>
            <a:spLocks noChangeShapeType="1"/>
          </p:cNvSpPr>
          <p:nvPr/>
        </p:nvSpPr>
        <p:spPr bwMode="auto">
          <a:xfrm flipV="1">
            <a:off x="1643465" y="3071332"/>
            <a:ext cx="1141654" cy="47032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0" name="Line 26"/>
          <p:cNvSpPr>
            <a:spLocks noChangeShapeType="1"/>
          </p:cNvSpPr>
          <p:nvPr/>
        </p:nvSpPr>
        <p:spPr bwMode="auto">
          <a:xfrm>
            <a:off x="2817349" y="3058830"/>
            <a:ext cx="1261920" cy="433961"/>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11" name="Picture 4"/>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956922" y="3307992"/>
            <a:ext cx="737166" cy="44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Line 26"/>
          <p:cNvSpPr>
            <a:spLocks noChangeShapeType="1"/>
          </p:cNvSpPr>
          <p:nvPr/>
        </p:nvSpPr>
        <p:spPr bwMode="auto">
          <a:xfrm>
            <a:off x="2785119" y="3071332"/>
            <a:ext cx="698784" cy="421460"/>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3" name="Line 26"/>
          <p:cNvSpPr>
            <a:spLocks noChangeShapeType="1"/>
          </p:cNvSpPr>
          <p:nvPr/>
        </p:nvSpPr>
        <p:spPr bwMode="auto">
          <a:xfrm>
            <a:off x="2802283" y="3100530"/>
            <a:ext cx="352674" cy="453057"/>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4" name="Line 26"/>
          <p:cNvSpPr>
            <a:spLocks noChangeShapeType="1"/>
          </p:cNvSpPr>
          <p:nvPr/>
        </p:nvSpPr>
        <p:spPr bwMode="auto">
          <a:xfrm flipH="1" flipV="1">
            <a:off x="2677306" y="2677353"/>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5" name="Line 26"/>
          <p:cNvSpPr>
            <a:spLocks noChangeShapeType="1"/>
          </p:cNvSpPr>
          <p:nvPr/>
        </p:nvSpPr>
        <p:spPr bwMode="auto">
          <a:xfrm flipH="1" flipV="1">
            <a:off x="2817349" y="2671172"/>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6" name="Line 26"/>
          <p:cNvSpPr>
            <a:spLocks noChangeShapeType="1"/>
          </p:cNvSpPr>
          <p:nvPr/>
        </p:nvSpPr>
        <p:spPr bwMode="auto">
          <a:xfrm flipH="1" flipV="1">
            <a:off x="2953276" y="2671172"/>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17"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5790" y="3377167"/>
            <a:ext cx="572043" cy="3148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302990" y="3322521"/>
            <a:ext cx="686467" cy="439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8925" y="3387397"/>
            <a:ext cx="572043" cy="3148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2086" y="3420664"/>
            <a:ext cx="572043" cy="31481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81"/>
          <p:cNvSpPr>
            <a:spLocks noChangeArrowheads="1"/>
          </p:cNvSpPr>
          <p:nvPr/>
        </p:nvSpPr>
        <p:spPr bwMode="auto">
          <a:xfrm>
            <a:off x="2364709" y="2893564"/>
            <a:ext cx="1030444" cy="338554"/>
          </a:xfrm>
          <a:prstGeom prst="rect">
            <a:avLst/>
          </a:prstGeom>
          <a:solidFill>
            <a:srgbClr val="3333FF"/>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lang="en-US" altLang="ja-JP" dirty="0" smtClean="0">
                <a:solidFill>
                  <a:schemeClr val="bg1"/>
                </a:solidFill>
              </a:rPr>
              <a:t>KX-HTS</a:t>
            </a:r>
            <a:endParaRPr lang="ja-JP" altLang="en-US" sz="800" dirty="0">
              <a:solidFill>
                <a:schemeClr val="bg1"/>
              </a:solidFill>
            </a:endParaRPr>
          </a:p>
        </p:txBody>
      </p:sp>
      <p:sp>
        <p:nvSpPr>
          <p:cNvPr id="23" name="Rectangle 71"/>
          <p:cNvSpPr>
            <a:spLocks noChangeArrowheads="1"/>
          </p:cNvSpPr>
          <p:nvPr/>
        </p:nvSpPr>
        <p:spPr bwMode="auto">
          <a:xfrm>
            <a:off x="1454983" y="3724583"/>
            <a:ext cx="3137223" cy="738664"/>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101          102        103      104    ….  124</a:t>
            </a:r>
          </a:p>
          <a:p>
            <a:pPr algn="l" eaLnBrk="1" hangingPunct="1"/>
            <a:r>
              <a:rPr lang="en-US" altLang="ja-JP" sz="1200" dirty="0" smtClean="0"/>
              <a:t> Analog line</a:t>
            </a:r>
            <a:br>
              <a:rPr lang="en-US" altLang="ja-JP" sz="1200" dirty="0" smtClean="0"/>
            </a:br>
            <a:r>
              <a:rPr lang="en-US" altLang="ja-JP" sz="1200" dirty="0" smtClean="0"/>
              <a:t> LAN cable</a:t>
            </a:r>
            <a:endParaRPr lang="ja-JP" altLang="en-US" sz="1200" dirty="0"/>
          </a:p>
        </p:txBody>
      </p:sp>
      <p:sp>
        <p:nvSpPr>
          <p:cNvPr id="24" name="Line 16"/>
          <p:cNvSpPr>
            <a:spLocks noChangeShapeType="1"/>
          </p:cNvSpPr>
          <p:nvPr/>
        </p:nvSpPr>
        <p:spPr bwMode="auto">
          <a:xfrm flipV="1">
            <a:off x="4798941" y="3397838"/>
            <a:ext cx="1234358" cy="43419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5" name="Line 17"/>
          <p:cNvSpPr>
            <a:spLocks noChangeShapeType="1"/>
          </p:cNvSpPr>
          <p:nvPr/>
        </p:nvSpPr>
        <p:spPr bwMode="auto">
          <a:xfrm flipV="1">
            <a:off x="6033299" y="3198805"/>
            <a:ext cx="1234358" cy="31606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6" name="Line 26"/>
          <p:cNvSpPr>
            <a:spLocks noChangeShapeType="1"/>
          </p:cNvSpPr>
          <p:nvPr/>
        </p:nvSpPr>
        <p:spPr bwMode="auto">
          <a:xfrm>
            <a:off x="7423457" y="3062734"/>
            <a:ext cx="1261920" cy="433961"/>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8" name="Line 26"/>
          <p:cNvSpPr>
            <a:spLocks noChangeShapeType="1"/>
          </p:cNvSpPr>
          <p:nvPr/>
        </p:nvSpPr>
        <p:spPr bwMode="auto">
          <a:xfrm>
            <a:off x="7391227" y="3075236"/>
            <a:ext cx="698784" cy="421460"/>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9" name="Line 26"/>
          <p:cNvSpPr>
            <a:spLocks noChangeShapeType="1"/>
          </p:cNvSpPr>
          <p:nvPr/>
        </p:nvSpPr>
        <p:spPr bwMode="auto">
          <a:xfrm>
            <a:off x="7408391" y="3104434"/>
            <a:ext cx="352674" cy="453057"/>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30" name="Line 26"/>
          <p:cNvSpPr>
            <a:spLocks noChangeShapeType="1"/>
          </p:cNvSpPr>
          <p:nvPr/>
        </p:nvSpPr>
        <p:spPr bwMode="auto">
          <a:xfrm flipH="1" flipV="1">
            <a:off x="7283414" y="2681257"/>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31" name="Line 26"/>
          <p:cNvSpPr>
            <a:spLocks noChangeShapeType="1"/>
          </p:cNvSpPr>
          <p:nvPr/>
        </p:nvSpPr>
        <p:spPr bwMode="auto">
          <a:xfrm flipH="1" flipV="1">
            <a:off x="7423457" y="2675076"/>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32" name="Line 26"/>
          <p:cNvSpPr>
            <a:spLocks noChangeShapeType="1"/>
          </p:cNvSpPr>
          <p:nvPr/>
        </p:nvSpPr>
        <p:spPr bwMode="auto">
          <a:xfrm flipH="1" flipV="1">
            <a:off x="7559384" y="2675076"/>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33"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1898" y="3381071"/>
            <a:ext cx="572043" cy="31481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5033" y="3391301"/>
            <a:ext cx="572043" cy="31481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5837" y="3424568"/>
            <a:ext cx="572043" cy="31481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81"/>
          <p:cNvSpPr>
            <a:spLocks noChangeArrowheads="1"/>
          </p:cNvSpPr>
          <p:nvPr/>
        </p:nvSpPr>
        <p:spPr bwMode="auto">
          <a:xfrm>
            <a:off x="6970817" y="2897468"/>
            <a:ext cx="1030444" cy="338554"/>
          </a:xfrm>
          <a:prstGeom prst="rect">
            <a:avLst/>
          </a:prstGeom>
          <a:solidFill>
            <a:srgbClr val="3333FF"/>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lang="en-US" altLang="ja-JP" dirty="0" smtClean="0">
                <a:solidFill>
                  <a:schemeClr val="bg1"/>
                </a:solidFill>
              </a:rPr>
              <a:t>KX-HTS</a:t>
            </a:r>
            <a:endParaRPr lang="ja-JP" altLang="en-US" sz="800" dirty="0">
              <a:solidFill>
                <a:schemeClr val="bg1"/>
              </a:solidFill>
            </a:endParaRPr>
          </a:p>
        </p:txBody>
      </p:sp>
      <p:sp>
        <p:nvSpPr>
          <p:cNvPr id="41" name="Line 16"/>
          <p:cNvSpPr>
            <a:spLocks noChangeShapeType="1"/>
          </p:cNvSpPr>
          <p:nvPr/>
        </p:nvSpPr>
        <p:spPr bwMode="auto">
          <a:xfrm flipV="1">
            <a:off x="5492319" y="3436825"/>
            <a:ext cx="540979" cy="49406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42" name="Line 16"/>
          <p:cNvSpPr>
            <a:spLocks noChangeShapeType="1"/>
          </p:cNvSpPr>
          <p:nvPr/>
        </p:nvSpPr>
        <p:spPr bwMode="auto">
          <a:xfrm flipH="1" flipV="1">
            <a:off x="6033298" y="3436825"/>
            <a:ext cx="214545" cy="49406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43" name="Line 16"/>
          <p:cNvSpPr>
            <a:spLocks noChangeShapeType="1"/>
          </p:cNvSpPr>
          <p:nvPr/>
        </p:nvSpPr>
        <p:spPr bwMode="auto">
          <a:xfrm>
            <a:off x="6033298" y="3424568"/>
            <a:ext cx="836511" cy="50632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44" name="Picture 21" descr="MC90022353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77103" y="3281546"/>
            <a:ext cx="968375" cy="32623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142175" y="3706120"/>
            <a:ext cx="737166" cy="44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4455708" y="3706120"/>
            <a:ext cx="686467" cy="439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 descr="C:\Users\5167824\Desktop\KX-TGP600(BaseUnit)_low[1]\KX-HDV130B.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0739" y="3721747"/>
            <a:ext cx="454211" cy="41005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5167824\Desktop\KX-TGP600(BaseUnit)_low[1]\KX-HDV130B.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42705" y="3725863"/>
            <a:ext cx="454211" cy="41005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350" y="2749218"/>
            <a:ext cx="14192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Line 16"/>
          <p:cNvSpPr>
            <a:spLocks noChangeShapeType="1"/>
          </p:cNvSpPr>
          <p:nvPr/>
        </p:nvSpPr>
        <p:spPr bwMode="auto">
          <a:xfrm flipV="1">
            <a:off x="735743" y="3142494"/>
            <a:ext cx="461543" cy="62306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4" name="Line 16"/>
          <p:cNvSpPr>
            <a:spLocks noChangeShapeType="1"/>
          </p:cNvSpPr>
          <p:nvPr/>
        </p:nvSpPr>
        <p:spPr bwMode="auto">
          <a:xfrm flipV="1">
            <a:off x="245579" y="3121896"/>
            <a:ext cx="461543" cy="62306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49" name="Line 26"/>
          <p:cNvSpPr>
            <a:spLocks noChangeShapeType="1"/>
          </p:cNvSpPr>
          <p:nvPr/>
        </p:nvSpPr>
        <p:spPr bwMode="auto">
          <a:xfrm>
            <a:off x="966513" y="4151869"/>
            <a:ext cx="488469" cy="0"/>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0" name="Line 16"/>
          <p:cNvSpPr>
            <a:spLocks noChangeShapeType="1"/>
          </p:cNvSpPr>
          <p:nvPr/>
        </p:nvSpPr>
        <p:spPr bwMode="auto">
          <a:xfrm flipV="1">
            <a:off x="966515" y="4288319"/>
            <a:ext cx="488468"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2" name="Line 26"/>
          <p:cNvSpPr>
            <a:spLocks noChangeShapeType="1"/>
          </p:cNvSpPr>
          <p:nvPr/>
        </p:nvSpPr>
        <p:spPr bwMode="auto">
          <a:xfrm>
            <a:off x="3730969" y="3562690"/>
            <a:ext cx="244234"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5" name="Line 26"/>
          <p:cNvSpPr>
            <a:spLocks noChangeShapeType="1"/>
          </p:cNvSpPr>
          <p:nvPr/>
        </p:nvSpPr>
        <p:spPr bwMode="auto">
          <a:xfrm>
            <a:off x="8353720" y="3553587"/>
            <a:ext cx="244234"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6" name="Rectangle 71"/>
          <p:cNvSpPr>
            <a:spLocks noChangeArrowheads="1"/>
          </p:cNvSpPr>
          <p:nvPr/>
        </p:nvSpPr>
        <p:spPr bwMode="auto">
          <a:xfrm>
            <a:off x="730857" y="4384694"/>
            <a:ext cx="77129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t>For example, 4 KX-HDV phones and 8 SLT phones can be connected without </a:t>
            </a:r>
            <a:br>
              <a:rPr lang="en-US" altLang="ja-JP" dirty="0" smtClean="0"/>
            </a:br>
            <a:r>
              <a:rPr lang="en-US" altLang="ja-JP" dirty="0" smtClean="0"/>
              <a:t>optional 8-port SLT card. Virtual card installation (like KX-NS) is also not required.   </a:t>
            </a:r>
            <a:endParaRPr lang="ja-JP" altLang="en-US" dirty="0">
              <a:cs typeface="Arial" pitchFamily="34" charset="0"/>
            </a:endParaRPr>
          </a:p>
        </p:txBody>
      </p:sp>
    </p:spTree>
    <p:extLst>
      <p:ext uri="{BB962C8B-B14F-4D97-AF65-F5344CB8AC3E}">
        <p14:creationId xmlns:p14="http://schemas.microsoft.com/office/powerpoint/2010/main" val="2115643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If KX-HDV phone has been already registered to other SIP server or SIP carrier, it is required to initialize it in order to connect to KX-HTS.</a:t>
            </a:r>
          </a:p>
          <a:p>
            <a:pPr algn="l" eaLnBrk="1" hangingPunct="1"/>
            <a:r>
              <a:rPr lang="en-US" altLang="ja-JP" dirty="0" smtClean="0"/>
              <a:t> 1. Select “System Settings”.     2. Dial #136.                          3. Select “Yes”.</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32. Initialize KX-HDV Phone.</a:t>
            </a:r>
            <a:endParaRPr lang="en-US" altLang="ja-JP" sz="2800" b="1" u="none" dirty="0">
              <a:solidFill>
                <a:schemeClr val="bg1"/>
              </a:solidFill>
              <a:latin typeface="Arial" pitchFamily="34" charset="0"/>
              <a:sym typeface="ＭＳ Ｐゴシック" pitchFamily="50" charset="-128"/>
            </a:endParaRPr>
          </a:p>
        </p:txBody>
      </p:sp>
      <p:pic>
        <p:nvPicPr>
          <p:cNvPr id="57" name="図 5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305" y="2224817"/>
            <a:ext cx="2136103" cy="159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図 5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2893" y="2212460"/>
            <a:ext cx="2158326" cy="16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図 6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2533" y="2212461"/>
            <a:ext cx="2158326" cy="161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636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Fax has to be enabled for analog SLT port by programming.</a:t>
            </a:r>
            <a:br>
              <a:rPr lang="en-US" altLang="ja-JP" sz="2000" dirty="0" smtClean="0"/>
            </a:br>
            <a:r>
              <a:rPr lang="en-US" altLang="ja-JP" sz="2000" dirty="0" smtClean="0"/>
              <a:t>Fax data transmission does not work by default</a:t>
            </a:r>
            <a:r>
              <a:rPr lang="en-US" altLang="ja-JP" dirty="0" smtClean="0"/>
              <a:t>. </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33. Connect Fax.</a:t>
            </a:r>
            <a:endParaRPr lang="en-US" altLang="ja-JP" sz="2800" b="1" u="none" dirty="0">
              <a:solidFill>
                <a:schemeClr val="bg1"/>
              </a:solidFill>
              <a:latin typeface="Arial" pitchFamily="34" charset="0"/>
              <a:sym typeface="ＭＳ Ｐゴシック" pitchFamily="50" charset="-128"/>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123" y="1533525"/>
            <a:ext cx="50863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a:xfrm>
            <a:off x="966123" y="2933835"/>
            <a:ext cx="3599278" cy="267523"/>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2" name="正方形/長方形 1"/>
          <p:cNvSpPr/>
          <p:nvPr/>
        </p:nvSpPr>
        <p:spPr>
          <a:xfrm>
            <a:off x="788525" y="4035856"/>
            <a:ext cx="7342221" cy="830997"/>
          </a:xfrm>
          <a:prstGeom prst="rect">
            <a:avLst/>
          </a:prstGeom>
        </p:spPr>
        <p:txBody>
          <a:bodyPr wrap="square">
            <a:spAutoFit/>
          </a:bodyPr>
          <a:lstStyle/>
          <a:p>
            <a:pPr algn="l" eaLnBrk="1" hangingPunct="1"/>
            <a:r>
              <a:rPr lang="en-US" altLang="ja-JP" dirty="0"/>
              <a:t>T.38 is not supported for SIP trunk and SIP extension.</a:t>
            </a:r>
            <a:br>
              <a:rPr lang="en-US" altLang="ja-JP" dirty="0"/>
            </a:br>
            <a:r>
              <a:rPr lang="en-US" altLang="ja-JP" dirty="0"/>
              <a:t>G.711 and analog line are available for fax.</a:t>
            </a:r>
            <a:br>
              <a:rPr lang="en-US" altLang="ja-JP" dirty="0"/>
            </a:br>
            <a:r>
              <a:rPr lang="en-US" altLang="ja-JP" dirty="0"/>
              <a:t>4 analog trunks (CO) and 8 analog extensions (SLT) </a:t>
            </a:r>
            <a:r>
              <a:rPr lang="en-US" altLang="ja-JP" dirty="0" smtClean="0"/>
              <a:t>are pre-installed </a:t>
            </a:r>
            <a:r>
              <a:rPr lang="en-US" altLang="ja-JP" dirty="0"/>
              <a:t>by factory.  </a:t>
            </a:r>
            <a:endParaRPr lang="ja-JP" altLang="en-US" dirty="0"/>
          </a:p>
        </p:txBody>
      </p:sp>
      <p:pic>
        <p:nvPicPr>
          <p:cNvPr id="2052" name="Picture 4" descr="C:\Users\5156302\AppData\Local\Microsoft\Windows\Temporary Internet Files\Content.IE5\4M4UCJ6O\Windows_Fax_and_Scan_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7242" y="1862704"/>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836791" y="1749086"/>
            <a:ext cx="2833148" cy="267523"/>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923" y="3636233"/>
            <a:ext cx="17335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角丸四角形 9"/>
          <p:cNvSpPr/>
          <p:nvPr/>
        </p:nvSpPr>
        <p:spPr>
          <a:xfrm>
            <a:off x="4201287" y="3654871"/>
            <a:ext cx="1037626" cy="286162"/>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12" name="正方形/長方形 11"/>
          <p:cNvSpPr/>
          <p:nvPr/>
        </p:nvSpPr>
        <p:spPr>
          <a:xfrm>
            <a:off x="6141307" y="3493103"/>
            <a:ext cx="2310713" cy="584775"/>
          </a:xfrm>
          <a:prstGeom prst="rect">
            <a:avLst/>
          </a:prstGeom>
        </p:spPr>
        <p:txBody>
          <a:bodyPr wrap="square">
            <a:spAutoFit/>
          </a:bodyPr>
          <a:lstStyle/>
          <a:p>
            <a:pPr algn="l" eaLnBrk="1" hangingPunct="1"/>
            <a:r>
              <a:rPr lang="en-US" altLang="ja-JP" dirty="0" smtClean="0"/>
              <a:t>&lt;Apply&gt; is required for</a:t>
            </a:r>
            <a:br>
              <a:rPr lang="en-US" altLang="ja-JP" dirty="0" smtClean="0"/>
            </a:br>
            <a:r>
              <a:rPr lang="en-US" altLang="ja-JP" dirty="0" smtClean="0"/>
              <a:t>any programming.</a:t>
            </a:r>
            <a:endParaRPr lang="ja-JP" altLang="en-US" dirty="0"/>
          </a:p>
        </p:txBody>
      </p:sp>
    </p:spTree>
    <p:extLst>
      <p:ext uri="{BB962C8B-B14F-4D97-AF65-F5344CB8AC3E}">
        <p14:creationId xmlns:p14="http://schemas.microsoft.com/office/powerpoint/2010/main" val="912239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Flash from analog SLT phone has to be adjusted.</a:t>
            </a:r>
            <a:r>
              <a:rPr lang="en-US" altLang="ja-JP" dirty="0" smtClean="0"/>
              <a:t/>
            </a:r>
            <a:br>
              <a:rPr lang="en-US" altLang="ja-JP" dirty="0" smtClean="0"/>
            </a:br>
            <a:r>
              <a:rPr lang="en-US" altLang="ja-JP" dirty="0" smtClean="0"/>
              <a:t>On-hook roughly after talking becomes “Flash” sometimes.</a:t>
            </a:r>
            <a:br>
              <a:rPr lang="en-US" altLang="ja-JP" dirty="0" smtClean="0"/>
            </a:br>
            <a:r>
              <a:rPr lang="en-US" altLang="ja-JP" dirty="0" smtClean="0"/>
              <a:t>This becomes cause of unexpected transferring or holding a analog CO.</a:t>
            </a:r>
            <a:br>
              <a:rPr lang="en-US" altLang="ja-JP" dirty="0" smtClean="0"/>
            </a:br>
            <a:r>
              <a:rPr lang="en-US" altLang="ja-JP" dirty="0" smtClean="0"/>
              <a:t>This can be reduced by programming for range of Flash.  </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34. Adjust Flash Time of SLT.</a:t>
            </a:r>
            <a:endParaRPr lang="en-US" altLang="ja-JP" sz="2800" b="1" u="none" dirty="0">
              <a:solidFill>
                <a:schemeClr val="bg1"/>
              </a:solidFill>
              <a:latin typeface="Arial" pitchFamily="34" charset="0"/>
              <a:sym typeface="ＭＳ Ｐゴシック"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801" y="1881795"/>
            <a:ext cx="51530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71"/>
          <p:cNvSpPr>
            <a:spLocks noChangeArrowheads="1"/>
          </p:cNvSpPr>
          <p:nvPr/>
        </p:nvSpPr>
        <p:spPr bwMode="auto">
          <a:xfrm>
            <a:off x="714385" y="4096367"/>
            <a:ext cx="51921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solidFill>
                  <a:srgbClr val="3333FF"/>
                </a:solidFill>
              </a:rPr>
              <a:t>Hold recall starts immediately after Flash + On-hook.</a:t>
            </a:r>
            <a:r>
              <a:rPr lang="en-US" altLang="ja-JP" dirty="0" smtClean="0"/>
              <a:t/>
            </a:r>
            <a:br>
              <a:rPr lang="en-US" altLang="ja-JP" dirty="0" smtClean="0"/>
            </a:br>
            <a:r>
              <a:rPr lang="en-US" altLang="ja-JP" dirty="0" smtClean="0"/>
              <a:t>If PBX is other Panasonic KX PBX and SLT flash mode is 1, hold recall starts after 60 seconds as “Ghost call”.</a:t>
            </a:r>
            <a:endParaRPr lang="ja-JP" altLang="en-US" dirty="0">
              <a:cs typeface="Arial" pitchFamily="34" charset="0"/>
            </a:endParaRPr>
          </a:p>
        </p:txBody>
      </p:sp>
      <p:sp>
        <p:nvSpPr>
          <p:cNvPr id="28" name="Rectangle 71"/>
          <p:cNvSpPr>
            <a:spLocks noChangeArrowheads="1"/>
          </p:cNvSpPr>
          <p:nvPr/>
        </p:nvSpPr>
        <p:spPr bwMode="auto">
          <a:xfrm>
            <a:off x="6104236" y="1832367"/>
            <a:ext cx="281734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t>If the extension talked with other extension or SIP trunk, call is disconnected automatically because KX-HTS can detect disconnect from other party.</a:t>
            </a:r>
            <a:br>
              <a:rPr lang="en-US" altLang="ja-JP" dirty="0" smtClean="0"/>
            </a:br>
            <a:r>
              <a:rPr lang="en-US" altLang="ja-JP" dirty="0" smtClean="0"/>
              <a:t/>
            </a:r>
            <a:br>
              <a:rPr lang="en-US" altLang="ja-JP" dirty="0" smtClean="0"/>
            </a:br>
            <a:r>
              <a:rPr lang="en-US" altLang="ja-JP" dirty="0" smtClean="0"/>
              <a:t>504ms (Min) and</a:t>
            </a:r>
            <a:br>
              <a:rPr lang="en-US" altLang="ja-JP" dirty="0" smtClean="0"/>
            </a:br>
            <a:r>
              <a:rPr lang="en-US" altLang="ja-JP" dirty="0" smtClean="0"/>
              <a:t>208ms (Range)</a:t>
            </a:r>
            <a:br>
              <a:rPr lang="en-US" altLang="ja-JP" dirty="0" smtClean="0"/>
            </a:br>
            <a:r>
              <a:rPr lang="en-US" altLang="ja-JP" dirty="0" smtClean="0"/>
              <a:t>if Flash of SLT in your market is 600ms for example.</a:t>
            </a:r>
            <a:endParaRPr lang="ja-JP" altLang="en-US" dirty="0">
              <a:cs typeface="Arial" pitchFamily="34" charset="0"/>
            </a:endParaRPr>
          </a:p>
        </p:txBody>
      </p:sp>
      <p:sp>
        <p:nvSpPr>
          <p:cNvPr id="8" name="角丸四角形 7"/>
          <p:cNvSpPr/>
          <p:nvPr/>
        </p:nvSpPr>
        <p:spPr>
          <a:xfrm>
            <a:off x="725587" y="2169216"/>
            <a:ext cx="3599278" cy="267523"/>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9" name="角丸四角形 8"/>
          <p:cNvSpPr/>
          <p:nvPr/>
        </p:nvSpPr>
        <p:spPr>
          <a:xfrm>
            <a:off x="924442" y="3503745"/>
            <a:ext cx="5179794" cy="592622"/>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Tree>
    <p:extLst>
      <p:ext uri="{BB962C8B-B14F-4D97-AF65-F5344CB8AC3E}">
        <p14:creationId xmlns:p14="http://schemas.microsoft.com/office/powerpoint/2010/main" val="3068391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42926" y="1039416"/>
            <a:ext cx="8067675"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spcBef>
                <a:spcPct val="0"/>
              </a:spcBef>
            </a:pPr>
            <a:r>
              <a:rPr lang="en-US" altLang="ja-JP" sz="4000" b="1" dirty="0">
                <a:solidFill>
                  <a:schemeClr val="bg1"/>
                </a:solidFill>
              </a:rPr>
              <a:t>Chapter </a:t>
            </a:r>
            <a:r>
              <a:rPr lang="en-US" altLang="ja-JP" sz="4000" b="1" dirty="0" smtClean="0">
                <a:solidFill>
                  <a:schemeClr val="bg1"/>
                </a:solidFill>
              </a:rPr>
              <a:t>4</a:t>
            </a:r>
            <a:r>
              <a:rPr lang="en-US" altLang="ja-JP" sz="4000" b="1" dirty="0">
                <a:solidFill>
                  <a:schemeClr val="bg1"/>
                </a:solidFill>
              </a:rPr>
              <a:t/>
            </a:r>
            <a:br>
              <a:rPr lang="en-US" altLang="ja-JP" sz="4000" b="1" dirty="0">
                <a:solidFill>
                  <a:schemeClr val="bg1"/>
                </a:solidFill>
              </a:rPr>
            </a:br>
            <a:r>
              <a:rPr lang="en-US" altLang="ja-JP" sz="4000" b="1" dirty="0" smtClean="0">
                <a:solidFill>
                  <a:schemeClr val="bg1"/>
                </a:solidFill>
              </a:rPr>
              <a:t>CO Line Connection </a:t>
            </a:r>
            <a:endParaRPr lang="en-US" altLang="ja-JP" sz="4000" b="1" dirty="0">
              <a:solidFill>
                <a:schemeClr val="bg1"/>
              </a:solidFill>
            </a:endParaRPr>
          </a:p>
        </p:txBody>
      </p:sp>
    </p:spTree>
    <p:extLst>
      <p:ext uri="{BB962C8B-B14F-4D97-AF65-F5344CB8AC3E}">
        <p14:creationId xmlns:p14="http://schemas.microsoft.com/office/powerpoint/2010/main" val="3401994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Unused analog CO port has to be disabled. Select “No Connect”.</a:t>
            </a:r>
            <a:br>
              <a:rPr lang="en-US" altLang="ja-JP" sz="2000" dirty="0" smtClean="0"/>
            </a:br>
            <a:r>
              <a:rPr lang="en-US" altLang="ja-JP" dirty="0" smtClean="0"/>
              <a:t>When unused analog CO is selected automatically by Local Access operation (9/0), user cannot call through PSTN.</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41. Disable unused Analog CO.</a:t>
            </a:r>
            <a:endParaRPr lang="en-US" altLang="ja-JP" sz="2800" b="1" u="none" dirty="0">
              <a:solidFill>
                <a:schemeClr val="bg1"/>
              </a:solidFill>
              <a:latin typeface="Arial" pitchFamily="34" charset="0"/>
              <a:sym typeface="ＭＳ Ｐゴシック" pitchFamily="50" charset="-128"/>
            </a:endParaRPr>
          </a:p>
        </p:txBody>
      </p:sp>
      <p:sp>
        <p:nvSpPr>
          <p:cNvPr id="6" name="Rectangle 71"/>
          <p:cNvSpPr>
            <a:spLocks noChangeArrowheads="1"/>
          </p:cNvSpPr>
          <p:nvPr/>
        </p:nvSpPr>
        <p:spPr bwMode="auto">
          <a:xfrm>
            <a:off x="6314288" y="3864422"/>
            <a:ext cx="27061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101              103</a:t>
            </a:r>
            <a:br>
              <a:rPr lang="en-US" altLang="ja-JP" sz="1200" dirty="0" smtClean="0"/>
            </a:br>
            <a:r>
              <a:rPr lang="en-US" altLang="ja-JP" sz="1200" dirty="0" smtClean="0"/>
              <a:t>                  Dial  9/0-012- 345- 6789</a:t>
            </a:r>
            <a:endParaRPr lang="ja-JP" altLang="en-US" sz="1200" dirty="0"/>
          </a:p>
        </p:txBody>
      </p:sp>
      <p:sp>
        <p:nvSpPr>
          <p:cNvPr id="7" name="Line 26"/>
          <p:cNvSpPr>
            <a:spLocks noChangeShapeType="1"/>
          </p:cNvSpPr>
          <p:nvPr/>
        </p:nvSpPr>
        <p:spPr bwMode="auto">
          <a:xfrm flipH="1">
            <a:off x="7154545" y="1741095"/>
            <a:ext cx="1" cy="1260192"/>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8" name="Line 26"/>
          <p:cNvSpPr>
            <a:spLocks noChangeShapeType="1"/>
          </p:cNvSpPr>
          <p:nvPr/>
        </p:nvSpPr>
        <p:spPr bwMode="auto">
          <a:xfrm flipH="1">
            <a:off x="6637491" y="2984762"/>
            <a:ext cx="517056" cy="65066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9" name="Line 26"/>
          <p:cNvSpPr>
            <a:spLocks noChangeShapeType="1"/>
          </p:cNvSpPr>
          <p:nvPr/>
        </p:nvSpPr>
        <p:spPr bwMode="auto">
          <a:xfrm>
            <a:off x="7137654" y="2984762"/>
            <a:ext cx="399953" cy="631333"/>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1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227187" y="3380128"/>
            <a:ext cx="790490" cy="49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2873" y="3486827"/>
            <a:ext cx="784122" cy="431535"/>
          </a:xfrm>
          <a:prstGeom prst="rect">
            <a:avLst/>
          </a:prstGeom>
          <a:noFill/>
          <a:extLst>
            <a:ext uri="{909E8E84-426E-40DD-AFC4-6F175D3DCCD1}">
              <a14:hiddenFill xmlns:a14="http://schemas.microsoft.com/office/drawing/2010/main">
                <a:solidFill>
                  <a:srgbClr val="FFFFFF"/>
                </a:solidFill>
              </a14:hiddenFill>
            </a:ext>
          </a:extLst>
        </p:spPr>
      </p:pic>
      <p:sp>
        <p:nvSpPr>
          <p:cNvPr id="12" name="Line 26"/>
          <p:cNvSpPr>
            <a:spLocks noChangeShapeType="1"/>
          </p:cNvSpPr>
          <p:nvPr/>
        </p:nvSpPr>
        <p:spPr bwMode="auto">
          <a:xfrm flipH="1">
            <a:off x="6400787" y="1741095"/>
            <a:ext cx="744395" cy="61904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4" name="Line 26"/>
          <p:cNvSpPr>
            <a:spLocks noChangeShapeType="1"/>
          </p:cNvSpPr>
          <p:nvPr/>
        </p:nvSpPr>
        <p:spPr bwMode="auto">
          <a:xfrm>
            <a:off x="7335366" y="1741095"/>
            <a:ext cx="729341" cy="642454"/>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15"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7037" y="2081282"/>
            <a:ext cx="784122" cy="43153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1"/>
          <p:cNvSpPr>
            <a:spLocks noChangeArrowheads="1"/>
          </p:cNvSpPr>
          <p:nvPr/>
        </p:nvSpPr>
        <p:spPr bwMode="auto">
          <a:xfrm>
            <a:off x="5709762" y="2412378"/>
            <a:ext cx="1482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012- 345- 6789</a:t>
            </a:r>
            <a:endParaRPr lang="ja-JP" altLang="en-US" sz="1200" dirty="0"/>
          </a:p>
        </p:txBody>
      </p:sp>
      <p:sp>
        <p:nvSpPr>
          <p:cNvPr id="17" name="Line 26"/>
          <p:cNvSpPr>
            <a:spLocks noChangeShapeType="1"/>
          </p:cNvSpPr>
          <p:nvPr/>
        </p:nvSpPr>
        <p:spPr bwMode="auto">
          <a:xfrm flipH="1">
            <a:off x="7047448" y="1782282"/>
            <a:ext cx="1" cy="1260192"/>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21"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2020" y="2056568"/>
            <a:ext cx="784122" cy="431535"/>
          </a:xfrm>
          <a:prstGeom prst="rect">
            <a:avLst/>
          </a:prstGeom>
          <a:noFill/>
          <a:extLst>
            <a:ext uri="{909E8E84-426E-40DD-AFC4-6F175D3DCCD1}">
              <a14:hiddenFill xmlns:a14="http://schemas.microsoft.com/office/drawing/2010/main">
                <a:solidFill>
                  <a:srgbClr val="FFFFFF"/>
                </a:solidFill>
              </a14:hiddenFill>
            </a:ext>
          </a:extLst>
        </p:spPr>
      </p:pic>
      <p:sp>
        <p:nvSpPr>
          <p:cNvPr id="22" name="Line 26"/>
          <p:cNvSpPr>
            <a:spLocks noChangeShapeType="1"/>
          </p:cNvSpPr>
          <p:nvPr/>
        </p:nvSpPr>
        <p:spPr bwMode="auto">
          <a:xfrm flipH="1">
            <a:off x="7294588" y="1745211"/>
            <a:ext cx="1" cy="1260192"/>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3" name="Line 26"/>
          <p:cNvSpPr>
            <a:spLocks noChangeShapeType="1"/>
          </p:cNvSpPr>
          <p:nvPr/>
        </p:nvSpPr>
        <p:spPr bwMode="auto">
          <a:xfrm flipH="1">
            <a:off x="7434630" y="2488103"/>
            <a:ext cx="0" cy="496702"/>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4" name="Text Box 26"/>
          <p:cNvSpPr txBox="1">
            <a:spLocks noChangeArrowheads="1"/>
          </p:cNvSpPr>
          <p:nvPr/>
        </p:nvSpPr>
        <p:spPr bwMode="auto">
          <a:xfrm>
            <a:off x="6637491" y="1568786"/>
            <a:ext cx="1015385" cy="36933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hangingPunct="0">
              <a:spcBef>
                <a:spcPct val="0"/>
              </a:spcBef>
            </a:pPr>
            <a:r>
              <a:rPr lang="en-US" altLang="ja-JP" sz="1200" dirty="0" smtClean="0">
                <a:effectLst>
                  <a:outerShdw blurRad="38100" dist="38100" dir="2700000" algn="tl">
                    <a:srgbClr val="FFFFFF"/>
                  </a:outerShdw>
                </a:effectLst>
              </a:rPr>
              <a:t>PSTN</a:t>
            </a:r>
            <a:br>
              <a:rPr lang="en-US" altLang="ja-JP" sz="1200" dirty="0" smtClean="0">
                <a:effectLst>
                  <a:outerShdw blurRad="38100" dist="38100" dir="2700000" algn="tl">
                    <a:srgbClr val="FFFFFF"/>
                  </a:outerShdw>
                </a:effectLst>
              </a:rPr>
            </a:br>
            <a:endParaRPr lang="ja-JP" altLang="en-US" sz="1200" b="1" u="sng" dirty="0">
              <a:effectLst>
                <a:outerShdw blurRad="38100" dist="38100" dir="2700000" algn="tl">
                  <a:srgbClr val="FFFFFF"/>
                </a:outerShdw>
              </a:effectLst>
            </a:endParaRPr>
          </a:p>
        </p:txBody>
      </p:sp>
      <p:sp>
        <p:nvSpPr>
          <p:cNvPr id="25" name="Rectangle 81"/>
          <p:cNvSpPr>
            <a:spLocks noChangeArrowheads="1"/>
          </p:cNvSpPr>
          <p:nvPr/>
        </p:nvSpPr>
        <p:spPr bwMode="auto">
          <a:xfrm>
            <a:off x="6622432" y="2838052"/>
            <a:ext cx="1030444" cy="338554"/>
          </a:xfrm>
          <a:prstGeom prst="rect">
            <a:avLst/>
          </a:prstGeom>
          <a:solidFill>
            <a:srgbClr val="3333FF"/>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lang="en-US" altLang="ja-JP" dirty="0" smtClean="0">
                <a:solidFill>
                  <a:schemeClr val="bg1"/>
                </a:solidFill>
              </a:rPr>
              <a:t>KX-HTS</a:t>
            </a:r>
            <a:endParaRPr lang="ja-JP" altLang="en-US" sz="800" dirty="0">
              <a:solidFill>
                <a:schemeClr val="bg1"/>
              </a:solidFill>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421" y="1668421"/>
            <a:ext cx="4704406" cy="290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角丸四角形 25"/>
          <p:cNvSpPr/>
          <p:nvPr/>
        </p:nvSpPr>
        <p:spPr>
          <a:xfrm>
            <a:off x="887381" y="1889688"/>
            <a:ext cx="2090597" cy="267523"/>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27" name="Rectangle 71"/>
          <p:cNvSpPr>
            <a:spLocks noChangeArrowheads="1"/>
          </p:cNvSpPr>
          <p:nvPr/>
        </p:nvSpPr>
        <p:spPr bwMode="auto">
          <a:xfrm>
            <a:off x="706143" y="4854260"/>
            <a:ext cx="81069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t>PSTN </a:t>
            </a:r>
            <a:r>
              <a:rPr lang="en-US" altLang="ja-JP" dirty="0"/>
              <a:t>= Public Switched Telephone </a:t>
            </a:r>
            <a:r>
              <a:rPr lang="en-US" altLang="ja-JP" dirty="0" smtClean="0"/>
              <a:t>Network</a:t>
            </a:r>
            <a:endParaRPr lang="ja-JP" altLang="en-US" dirty="0">
              <a:cs typeface="Arial" pitchFamily="34" charset="0"/>
            </a:endParaRPr>
          </a:p>
        </p:txBody>
      </p:sp>
    </p:spTree>
    <p:extLst>
      <p:ext uri="{BB962C8B-B14F-4D97-AF65-F5344CB8AC3E}">
        <p14:creationId xmlns:p14="http://schemas.microsoft.com/office/powerpoint/2010/main" val="1085559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a:r>
              <a:rPr lang="en-US" altLang="ja-JP" sz="2000" dirty="0" smtClean="0"/>
              <a:t>Manual (PDF) and latest software for this product are</a:t>
            </a:r>
            <a:br>
              <a:rPr lang="en-US" altLang="ja-JP" sz="2000" dirty="0" smtClean="0"/>
            </a:br>
            <a:r>
              <a:rPr lang="en-US" altLang="ja-JP" sz="2000" dirty="0" smtClean="0"/>
              <a:t>available </a:t>
            </a:r>
            <a:r>
              <a:rPr lang="en-US" altLang="ja-JP" sz="2000" dirty="0"/>
              <a:t>on </a:t>
            </a:r>
            <a:r>
              <a:rPr lang="en-US" altLang="ja-JP" sz="2000" dirty="0" smtClean="0"/>
              <a:t>the following Panasonic </a:t>
            </a:r>
            <a:r>
              <a:rPr lang="en-US" altLang="ja-JP" sz="2000" dirty="0"/>
              <a:t>web site</a:t>
            </a:r>
            <a:r>
              <a:rPr lang="en-US" altLang="ja-JP" sz="2000" dirty="0" smtClean="0"/>
              <a:t>:</a:t>
            </a:r>
            <a:br>
              <a:rPr lang="en-US" altLang="ja-JP" sz="2000" dirty="0" smtClean="0"/>
            </a:br>
            <a:r>
              <a:rPr lang="en-US" altLang="ja-JP" sz="2000" dirty="0" smtClean="0">
                <a:hlinkClick r:id="rId3"/>
              </a:rPr>
              <a:t>http</a:t>
            </a:r>
            <a:r>
              <a:rPr lang="en-US" altLang="ja-JP" sz="2000" dirty="0">
                <a:hlinkClick r:id="rId3"/>
              </a:rPr>
              <a:t>://</a:t>
            </a:r>
            <a:r>
              <a:rPr lang="en-US" altLang="ja-JP" sz="2000" dirty="0" smtClean="0">
                <a:hlinkClick r:id="rId3"/>
              </a:rPr>
              <a:t>www.panasonic.net/pcc/support/pbx/</a:t>
            </a:r>
            <a:r>
              <a:rPr lang="en-US" altLang="ja-JP" sz="2000" dirty="0" smtClean="0"/>
              <a:t/>
            </a:r>
            <a:br>
              <a:rPr lang="en-US" altLang="ja-JP" sz="2000" dirty="0" smtClean="0"/>
            </a:br>
            <a:r>
              <a:rPr lang="en-US" altLang="ja-JP" sz="2000" dirty="0" smtClean="0"/>
              <a:t>Some </a:t>
            </a:r>
            <a:r>
              <a:rPr lang="en-US" altLang="ja-JP" sz="2000" dirty="0"/>
              <a:t>of the documentation requires </a:t>
            </a:r>
            <a:r>
              <a:rPr lang="en-US" altLang="ja-JP" sz="2000" dirty="0" smtClean="0"/>
              <a:t>the</a:t>
            </a:r>
            <a:br>
              <a:rPr lang="en-US" altLang="ja-JP" sz="2000" dirty="0" smtClean="0"/>
            </a:br>
            <a:r>
              <a:rPr lang="en-US" altLang="ja-JP" sz="2000" dirty="0" smtClean="0"/>
              <a:t>following password :</a:t>
            </a:r>
            <a:br>
              <a:rPr lang="en-US" altLang="ja-JP" sz="2000" dirty="0" smtClean="0"/>
            </a:br>
            <a:r>
              <a:rPr lang="en-US" altLang="ja-JP" sz="2000" dirty="0" smtClean="0"/>
              <a:t> </a:t>
            </a:r>
            <a:r>
              <a:rPr lang="en-US" altLang="ja-JP" sz="2000" b="1" dirty="0" smtClean="0"/>
              <a:t>2ufrompanasonic</a:t>
            </a:r>
            <a:r>
              <a:rPr lang="en-US" altLang="ja-JP" sz="2000" dirty="0" smtClean="0"/>
              <a:t/>
            </a:r>
            <a:br>
              <a:rPr lang="en-US" altLang="ja-JP" sz="2000" dirty="0" smtClean="0"/>
            </a:br>
            <a:r>
              <a:rPr lang="en-US" altLang="ja-JP" sz="2000" dirty="0" smtClean="0"/>
              <a:t/>
            </a:r>
            <a:br>
              <a:rPr lang="en-US" altLang="ja-JP" sz="2000" dirty="0" smtClean="0"/>
            </a:br>
            <a:r>
              <a:rPr lang="en-US" altLang="ja-JP" sz="2000" dirty="0" smtClean="0"/>
              <a:t>Leaflet is packed in KX-HTS for this </a:t>
            </a:r>
            <a:r>
              <a:rPr lang="en-US" altLang="ja-JP" sz="2000" dirty="0"/>
              <a:t>information.</a:t>
            </a:r>
            <a:br>
              <a:rPr lang="en-US" altLang="ja-JP" sz="2000" dirty="0"/>
            </a:br>
            <a:r>
              <a:rPr lang="en-US" altLang="ja-JP" sz="2000" dirty="0" smtClean="0"/>
              <a:t/>
            </a:r>
            <a:br>
              <a:rPr lang="en-US" altLang="ja-JP" sz="2000" dirty="0" smtClean="0"/>
            </a:br>
            <a:r>
              <a:rPr lang="en-US" altLang="ja-JP" sz="2000" dirty="0" smtClean="0"/>
              <a:t>This </a:t>
            </a:r>
            <a:r>
              <a:rPr lang="en-US" altLang="ja-JP" sz="2000" dirty="0"/>
              <a:t>document </a:t>
            </a:r>
            <a:r>
              <a:rPr lang="en-US" altLang="ja-JP" sz="2000" dirty="0" smtClean="0"/>
              <a:t>(Step by step guide) explains</a:t>
            </a:r>
            <a:br>
              <a:rPr lang="en-US" altLang="ja-JP" sz="2000" dirty="0" smtClean="0"/>
            </a:br>
            <a:r>
              <a:rPr lang="en-US" altLang="ja-JP" sz="2000" dirty="0" smtClean="0"/>
              <a:t>summary </a:t>
            </a:r>
            <a:r>
              <a:rPr lang="en-US" altLang="ja-JP" sz="2000" dirty="0"/>
              <a:t>only</a:t>
            </a:r>
            <a:r>
              <a:rPr lang="en-US" altLang="ja-JP" sz="2000" dirty="0" smtClean="0"/>
              <a:t>.</a:t>
            </a:r>
            <a:br>
              <a:rPr lang="en-US" altLang="ja-JP" sz="2000" dirty="0" smtClean="0"/>
            </a:br>
            <a:r>
              <a:rPr lang="en-US" altLang="ja-JP" sz="2000" dirty="0"/>
              <a:t>It is important to </a:t>
            </a:r>
            <a:r>
              <a:rPr lang="en-US" altLang="ja-JP" sz="2000" dirty="0">
                <a:solidFill>
                  <a:srgbClr val="3333FF"/>
                </a:solidFill>
              </a:rPr>
              <a:t>read </a:t>
            </a:r>
            <a:r>
              <a:rPr lang="en-US" altLang="ja-JP" sz="2000" dirty="0" smtClean="0">
                <a:solidFill>
                  <a:srgbClr val="3333FF"/>
                </a:solidFill>
              </a:rPr>
              <a:t>manuals </a:t>
            </a:r>
            <a:r>
              <a:rPr lang="en-US" altLang="ja-JP" sz="2000" dirty="0">
                <a:solidFill>
                  <a:srgbClr val="3333FF"/>
                </a:solidFill>
              </a:rPr>
              <a:t>and leaflet </a:t>
            </a:r>
            <a:r>
              <a:rPr lang="en-US" altLang="ja-JP" sz="2000" dirty="0"/>
              <a:t>before </a:t>
            </a:r>
            <a:r>
              <a:rPr lang="en-US" altLang="ja-JP" sz="2000" dirty="0" smtClean="0"/>
              <a:t>selling and installing this product.</a:t>
            </a:r>
            <a:endParaRPr lang="ja-JP" altLang="en-US" sz="2000"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2. Manual (PDF) and Software</a:t>
            </a:r>
            <a:endParaRPr lang="en-US" altLang="ja-JP" sz="2800" b="1" u="none" dirty="0">
              <a:solidFill>
                <a:schemeClr val="bg1"/>
              </a:solidFill>
              <a:latin typeface="Arial" pitchFamily="34" charset="0"/>
              <a:sym typeface="ＭＳ Ｐゴシック" pitchFamily="50" charset="-12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150" y="1210960"/>
            <a:ext cx="2150083" cy="26947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15489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Dialing plan for Analog CO and SIP trunk has to be programmed for SLT user. SLT user has to wait for 10 seconds (default) after dialing all digits without this programming.</a:t>
            </a:r>
          </a:p>
          <a:p>
            <a:pPr algn="l" eaLnBrk="1" hangingPunct="1"/>
            <a:r>
              <a:rPr lang="en-US" altLang="ja-JP" dirty="0" smtClean="0"/>
              <a:t>Local access number (9/0) has to be added.</a:t>
            </a:r>
            <a:br>
              <a:rPr lang="en-US" altLang="ja-JP" dirty="0" smtClean="0"/>
            </a:br>
            <a:r>
              <a:rPr lang="en-US" altLang="ja-JP" dirty="0" smtClean="0"/>
              <a:t>If dialing does not match with any entries, time-out</a:t>
            </a:r>
            <a:br>
              <a:rPr lang="en-US" altLang="ja-JP" dirty="0" smtClean="0"/>
            </a:br>
            <a:r>
              <a:rPr lang="en-US" altLang="ja-JP" dirty="0" smtClean="0"/>
              <a:t>is applied.</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42. Assign PSTN Dialing Plan.</a:t>
            </a:r>
            <a:endParaRPr lang="en-US" altLang="ja-JP" sz="2800" b="1" u="none" dirty="0">
              <a:solidFill>
                <a:schemeClr val="bg1"/>
              </a:solidFill>
              <a:latin typeface="Arial" pitchFamily="34" charset="0"/>
              <a:sym typeface="ＭＳ Ｐゴシック" pitchFamily="50" charset="-128"/>
            </a:endParaRPr>
          </a:p>
        </p:txBody>
      </p:sp>
      <p:sp>
        <p:nvSpPr>
          <p:cNvPr id="54" name="Rectangle 71"/>
          <p:cNvSpPr>
            <a:spLocks noChangeArrowheads="1"/>
          </p:cNvSpPr>
          <p:nvPr/>
        </p:nvSpPr>
        <p:spPr bwMode="auto">
          <a:xfrm>
            <a:off x="6314288" y="3864422"/>
            <a:ext cx="27061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101              103</a:t>
            </a:r>
            <a:br>
              <a:rPr lang="en-US" altLang="ja-JP" sz="1200" dirty="0" smtClean="0"/>
            </a:br>
            <a:r>
              <a:rPr lang="en-US" altLang="ja-JP" sz="1200" dirty="0" smtClean="0"/>
              <a:t>                  Dial  9/0-012- 345- 6789</a:t>
            </a:r>
            <a:br>
              <a:rPr lang="en-US" altLang="ja-JP" sz="1200" dirty="0" smtClean="0"/>
            </a:br>
            <a:r>
              <a:rPr lang="en-US" altLang="ja-JP" sz="1200" dirty="0" smtClean="0"/>
              <a:t>                  and wait for 10 seconds. </a:t>
            </a:r>
            <a:endParaRPr lang="ja-JP" altLang="en-US" sz="1200" dirty="0"/>
          </a:p>
        </p:txBody>
      </p:sp>
      <p:sp>
        <p:nvSpPr>
          <p:cNvPr id="55" name="Line 26"/>
          <p:cNvSpPr>
            <a:spLocks noChangeShapeType="1"/>
          </p:cNvSpPr>
          <p:nvPr/>
        </p:nvSpPr>
        <p:spPr bwMode="auto">
          <a:xfrm flipH="1">
            <a:off x="7154545" y="1741095"/>
            <a:ext cx="1" cy="1260192"/>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6" name="Line 26"/>
          <p:cNvSpPr>
            <a:spLocks noChangeShapeType="1"/>
          </p:cNvSpPr>
          <p:nvPr/>
        </p:nvSpPr>
        <p:spPr bwMode="auto">
          <a:xfrm flipH="1">
            <a:off x="6637491" y="2984762"/>
            <a:ext cx="517056" cy="65066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7" name="Line 26"/>
          <p:cNvSpPr>
            <a:spLocks noChangeShapeType="1"/>
          </p:cNvSpPr>
          <p:nvPr/>
        </p:nvSpPr>
        <p:spPr bwMode="auto">
          <a:xfrm>
            <a:off x="7137654" y="2984762"/>
            <a:ext cx="399953" cy="631333"/>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58"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227187" y="3380128"/>
            <a:ext cx="790490" cy="49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2873" y="3486827"/>
            <a:ext cx="784122" cy="431535"/>
          </a:xfrm>
          <a:prstGeom prst="rect">
            <a:avLst/>
          </a:prstGeom>
          <a:noFill/>
          <a:extLst>
            <a:ext uri="{909E8E84-426E-40DD-AFC4-6F175D3DCCD1}">
              <a14:hiddenFill xmlns:a14="http://schemas.microsoft.com/office/drawing/2010/main">
                <a:solidFill>
                  <a:srgbClr val="FFFFFF"/>
                </a:solidFill>
              </a14:hiddenFill>
            </a:ext>
          </a:extLst>
        </p:spPr>
      </p:pic>
      <p:sp>
        <p:nvSpPr>
          <p:cNvPr id="60" name="Line 26"/>
          <p:cNvSpPr>
            <a:spLocks noChangeShapeType="1"/>
          </p:cNvSpPr>
          <p:nvPr/>
        </p:nvSpPr>
        <p:spPr bwMode="auto">
          <a:xfrm flipH="1">
            <a:off x="6400787" y="1741095"/>
            <a:ext cx="744395" cy="61904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61" name="Line 26"/>
          <p:cNvSpPr>
            <a:spLocks noChangeShapeType="1"/>
          </p:cNvSpPr>
          <p:nvPr/>
        </p:nvSpPr>
        <p:spPr bwMode="auto">
          <a:xfrm>
            <a:off x="7335366" y="1741095"/>
            <a:ext cx="729341" cy="642454"/>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62"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7037" y="2081282"/>
            <a:ext cx="784122" cy="431535"/>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71"/>
          <p:cNvSpPr>
            <a:spLocks noChangeArrowheads="1"/>
          </p:cNvSpPr>
          <p:nvPr/>
        </p:nvSpPr>
        <p:spPr bwMode="auto">
          <a:xfrm>
            <a:off x="5709762" y="2412378"/>
            <a:ext cx="1482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012- 345- 6789</a:t>
            </a:r>
            <a:endParaRPr lang="ja-JP" altLang="en-US" sz="1200" dirty="0"/>
          </a:p>
        </p:txBody>
      </p:sp>
      <p:sp>
        <p:nvSpPr>
          <p:cNvPr id="64" name="Line 26"/>
          <p:cNvSpPr>
            <a:spLocks noChangeShapeType="1"/>
          </p:cNvSpPr>
          <p:nvPr/>
        </p:nvSpPr>
        <p:spPr bwMode="auto">
          <a:xfrm flipH="1">
            <a:off x="7047448" y="1782282"/>
            <a:ext cx="1" cy="1260192"/>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65"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2020" y="2056568"/>
            <a:ext cx="784122" cy="431535"/>
          </a:xfrm>
          <a:prstGeom prst="rect">
            <a:avLst/>
          </a:prstGeom>
          <a:noFill/>
          <a:extLst>
            <a:ext uri="{909E8E84-426E-40DD-AFC4-6F175D3DCCD1}">
              <a14:hiddenFill xmlns:a14="http://schemas.microsoft.com/office/drawing/2010/main">
                <a:solidFill>
                  <a:srgbClr val="FFFFFF"/>
                </a:solidFill>
              </a14:hiddenFill>
            </a:ext>
          </a:extLst>
        </p:spPr>
      </p:pic>
      <p:sp>
        <p:nvSpPr>
          <p:cNvPr id="66" name="Line 26"/>
          <p:cNvSpPr>
            <a:spLocks noChangeShapeType="1"/>
          </p:cNvSpPr>
          <p:nvPr/>
        </p:nvSpPr>
        <p:spPr bwMode="auto">
          <a:xfrm flipH="1">
            <a:off x="7294588" y="1745211"/>
            <a:ext cx="1" cy="1260192"/>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68" name="Text Box 26"/>
          <p:cNvSpPr txBox="1">
            <a:spLocks noChangeArrowheads="1"/>
          </p:cNvSpPr>
          <p:nvPr/>
        </p:nvSpPr>
        <p:spPr bwMode="auto">
          <a:xfrm>
            <a:off x="6637491" y="1568786"/>
            <a:ext cx="1015385" cy="36933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hangingPunct="0">
              <a:spcBef>
                <a:spcPct val="0"/>
              </a:spcBef>
            </a:pPr>
            <a:r>
              <a:rPr lang="en-US" altLang="ja-JP" sz="1200" dirty="0" smtClean="0">
                <a:effectLst>
                  <a:outerShdw blurRad="38100" dist="38100" dir="2700000" algn="tl">
                    <a:srgbClr val="FFFFFF"/>
                  </a:outerShdw>
                </a:effectLst>
              </a:rPr>
              <a:t>PSTN</a:t>
            </a:r>
            <a:br>
              <a:rPr lang="en-US" altLang="ja-JP" sz="1200" dirty="0" smtClean="0">
                <a:effectLst>
                  <a:outerShdw blurRad="38100" dist="38100" dir="2700000" algn="tl">
                    <a:srgbClr val="FFFFFF"/>
                  </a:outerShdw>
                </a:effectLst>
              </a:rPr>
            </a:br>
            <a:endParaRPr lang="ja-JP" altLang="en-US" sz="1200" b="1" u="sng" dirty="0">
              <a:effectLst>
                <a:outerShdw blurRad="38100" dist="38100" dir="2700000" algn="tl">
                  <a:srgbClr val="FFFFFF"/>
                </a:outerShdw>
              </a:effectLst>
            </a:endParaRPr>
          </a:p>
        </p:txBody>
      </p:sp>
      <p:sp>
        <p:nvSpPr>
          <p:cNvPr id="69" name="Rectangle 81"/>
          <p:cNvSpPr>
            <a:spLocks noChangeArrowheads="1"/>
          </p:cNvSpPr>
          <p:nvPr/>
        </p:nvSpPr>
        <p:spPr bwMode="auto">
          <a:xfrm>
            <a:off x="6622432" y="2838052"/>
            <a:ext cx="1030444" cy="338554"/>
          </a:xfrm>
          <a:prstGeom prst="rect">
            <a:avLst/>
          </a:prstGeom>
          <a:solidFill>
            <a:srgbClr val="3333FF"/>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lang="en-US" altLang="ja-JP" dirty="0" smtClean="0">
                <a:solidFill>
                  <a:schemeClr val="bg1"/>
                </a:solidFill>
              </a:rPr>
              <a:t>KX-HTS</a:t>
            </a:r>
            <a:endParaRPr lang="ja-JP" altLang="en-US" sz="800" dirty="0">
              <a:solidFill>
                <a:schemeClr val="bg1"/>
              </a:solidFill>
            </a:endParaRPr>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5160" y="2724478"/>
            <a:ext cx="39433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角丸四角形 23"/>
          <p:cNvSpPr/>
          <p:nvPr/>
        </p:nvSpPr>
        <p:spPr>
          <a:xfrm>
            <a:off x="998588" y="2984762"/>
            <a:ext cx="2584871" cy="267523"/>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Tree>
    <p:extLst>
      <p:ext uri="{BB962C8B-B14F-4D97-AF65-F5344CB8AC3E}">
        <p14:creationId xmlns:p14="http://schemas.microsoft.com/office/powerpoint/2010/main" val="143832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SIP phone including KX-HDV can call without waiting and without programming, if operation is </a:t>
            </a:r>
            <a:r>
              <a:rPr lang="en-US" altLang="ja-JP" sz="2000" dirty="0" smtClean="0">
                <a:solidFill>
                  <a:srgbClr val="3333FF"/>
                </a:solidFill>
              </a:rPr>
              <a:t>dialing at first and off-hook</a:t>
            </a:r>
            <a:r>
              <a:rPr lang="en-US" altLang="ja-JP" sz="2000" dirty="0" smtClean="0"/>
              <a:t> like operation of </a:t>
            </a:r>
            <a:r>
              <a:rPr lang="en-US" altLang="ja-JP" sz="2000" dirty="0" smtClean="0">
                <a:solidFill>
                  <a:srgbClr val="3333FF"/>
                </a:solidFill>
              </a:rPr>
              <a:t>cellular phone</a:t>
            </a:r>
            <a:r>
              <a:rPr lang="en-US" altLang="ja-JP" sz="2000" dirty="0" smtClean="0"/>
              <a:t>.</a:t>
            </a:r>
          </a:p>
          <a:p>
            <a:pPr algn="l" eaLnBrk="1" hangingPunct="1"/>
            <a:r>
              <a:rPr lang="en-US" altLang="ja-JP" sz="2000" dirty="0" smtClean="0"/>
              <a:t>This programming in the previous page is applied to KX-HDV also for operation : Off-hook and </a:t>
            </a:r>
            <a:r>
              <a:rPr lang="en-US" altLang="ja-JP" sz="2000" dirty="0"/>
              <a:t>dialing</a:t>
            </a:r>
            <a:r>
              <a:rPr lang="en-US" altLang="ja-JP" sz="2000" dirty="0" smtClean="0"/>
              <a:t>.</a:t>
            </a:r>
          </a:p>
          <a:p>
            <a:pPr algn="l" eaLnBrk="1" hangingPunct="1"/>
            <a:r>
              <a:rPr lang="en-US" altLang="ja-JP" sz="2000" dirty="0" smtClean="0"/>
              <a:t>Dialing plan for following features are assigned automatically for SLT and KX-HDV.</a:t>
            </a:r>
            <a:r>
              <a:rPr lang="en-US" altLang="ja-JP" dirty="0" smtClean="0"/>
              <a:t/>
            </a:r>
            <a:br>
              <a:rPr lang="en-US" altLang="ja-JP" dirty="0" smtClean="0"/>
            </a:br>
            <a:r>
              <a:rPr lang="en-US" altLang="ja-JP" dirty="0" smtClean="0"/>
              <a:t>    Extension </a:t>
            </a:r>
            <a:r>
              <a:rPr lang="en-US" altLang="ja-JP" dirty="0"/>
              <a:t>call / Paging call / Call pick up</a:t>
            </a:r>
            <a:br>
              <a:rPr lang="en-US" altLang="ja-JP" dirty="0"/>
            </a:br>
            <a:r>
              <a:rPr lang="en-US" altLang="ja-JP" dirty="0"/>
              <a:t>    Call Park / Speed </a:t>
            </a:r>
            <a:r>
              <a:rPr lang="en-US" altLang="ja-JP" dirty="0" smtClean="0"/>
              <a:t>Dial</a:t>
            </a:r>
          </a:p>
          <a:p>
            <a:pPr algn="l" eaLnBrk="1" hangingPunct="1"/>
            <a:r>
              <a:rPr lang="en-US" altLang="ja-JP" sz="2000" dirty="0" smtClean="0"/>
              <a:t>If </a:t>
            </a:r>
            <a:r>
              <a:rPr lang="en-US" altLang="ja-JP" sz="2000" dirty="0"/>
              <a:t>ARS is used, </a:t>
            </a:r>
            <a:r>
              <a:rPr lang="en-US" altLang="ja-JP" sz="2000" dirty="0" smtClean="0"/>
              <a:t>this programming in previous page is applied to dial </a:t>
            </a:r>
            <a:r>
              <a:rPr lang="en-US" altLang="ja-JP" sz="2000" dirty="0"/>
              <a:t>before ARS </a:t>
            </a:r>
            <a:r>
              <a:rPr lang="en-US" altLang="ja-JP" sz="2000" dirty="0" smtClean="0"/>
              <a:t>modification.</a:t>
            </a:r>
            <a:r>
              <a:rPr lang="en-US" altLang="ja-JP" dirty="0" smtClean="0"/>
              <a:t>        </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43. PSTN Dialing Plan - Condition</a:t>
            </a:r>
            <a:endParaRPr lang="en-US" altLang="ja-JP" sz="2800" b="1" u="none" dirty="0">
              <a:solidFill>
                <a:schemeClr val="bg1"/>
              </a:solidFill>
              <a:latin typeface="Arial" pitchFamily="34" charset="0"/>
              <a:sym typeface="ＭＳ Ｐゴシック" pitchFamily="50" charset="-128"/>
            </a:endParaRPr>
          </a:p>
        </p:txBody>
      </p:sp>
    </p:spTree>
    <p:extLst>
      <p:ext uri="{BB962C8B-B14F-4D97-AF65-F5344CB8AC3E}">
        <p14:creationId xmlns:p14="http://schemas.microsoft.com/office/powerpoint/2010/main" val="1923316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Analog CO connection can be confirmed by calling PSTN using KX-HDV phone or analog SLT phone actually.</a:t>
            </a:r>
            <a:br>
              <a:rPr lang="en-US" altLang="ja-JP" sz="2000" dirty="0" smtClean="0"/>
            </a:br>
            <a:r>
              <a:rPr lang="en-US" altLang="ja-JP" sz="2000" dirty="0" smtClean="0">
                <a:solidFill>
                  <a:srgbClr val="FF0000"/>
                </a:solidFill>
              </a:rPr>
              <a:t>When CO button of KX-HDV is pressed, dial tone is made by KX-HDV virtually. (No dial tone from PSTN.) </a:t>
            </a:r>
          </a:p>
          <a:p>
            <a:pPr algn="l" eaLnBrk="1" hangingPunct="1"/>
            <a:r>
              <a:rPr lang="en-US" altLang="ja-JP" dirty="0" smtClean="0"/>
              <a:t>&lt;KX-HDV&gt;</a:t>
            </a:r>
            <a:br>
              <a:rPr lang="en-US" altLang="ja-JP" dirty="0" smtClean="0"/>
            </a:br>
            <a:r>
              <a:rPr lang="en-US" altLang="ja-JP" dirty="0" smtClean="0"/>
              <a:t>Dial 80 + CO number (1-8) + PSTN </a:t>
            </a:r>
            <a:br>
              <a:rPr lang="en-US" altLang="ja-JP" dirty="0" smtClean="0"/>
            </a:br>
            <a:r>
              <a:rPr lang="en-US" altLang="ja-JP" dirty="0" smtClean="0"/>
              <a:t>telephone number and Off hook.</a:t>
            </a:r>
            <a:br>
              <a:rPr lang="en-US" altLang="ja-JP" dirty="0" smtClean="0"/>
            </a:br>
            <a:r>
              <a:rPr lang="en-US" altLang="ja-JP" dirty="0" smtClean="0"/>
              <a:t> =&gt; Call starts.</a:t>
            </a:r>
          </a:p>
          <a:p>
            <a:pPr algn="l" eaLnBrk="1" hangingPunct="1"/>
            <a:r>
              <a:rPr lang="en-US" altLang="ja-JP" dirty="0" smtClean="0"/>
              <a:t>&lt;SLT&gt;</a:t>
            </a:r>
            <a:r>
              <a:rPr lang="en-US" altLang="ja-JP" dirty="0"/>
              <a:t/>
            </a:r>
            <a:br>
              <a:rPr lang="en-US" altLang="ja-JP" dirty="0"/>
            </a:br>
            <a:r>
              <a:rPr lang="en-US" altLang="ja-JP" dirty="0" smtClean="0"/>
              <a:t>Off hook and Dial </a:t>
            </a:r>
            <a:r>
              <a:rPr lang="en-US" altLang="ja-JP" dirty="0"/>
              <a:t>80 + CO number (1-8</a:t>
            </a:r>
            <a:r>
              <a:rPr lang="en-US" altLang="ja-JP" dirty="0" smtClean="0"/>
              <a:t>)</a:t>
            </a:r>
            <a:br>
              <a:rPr lang="en-US" altLang="ja-JP" dirty="0" smtClean="0"/>
            </a:br>
            <a:r>
              <a:rPr lang="en-US" altLang="ja-JP" dirty="0" smtClean="0"/>
              <a:t>+ </a:t>
            </a:r>
            <a:r>
              <a:rPr lang="en-US" altLang="ja-JP" dirty="0"/>
              <a:t>PSTN telephone </a:t>
            </a:r>
            <a:r>
              <a:rPr lang="en-US" altLang="ja-JP" dirty="0" smtClean="0"/>
              <a:t>number.</a:t>
            </a:r>
            <a:br>
              <a:rPr lang="en-US" altLang="ja-JP" dirty="0" smtClean="0"/>
            </a:br>
            <a:r>
              <a:rPr lang="en-US" altLang="ja-JP" dirty="0" smtClean="0"/>
              <a:t> =&gt; Call starts after 10s. </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44. Connect Analog CO and Confirm it.</a:t>
            </a:r>
            <a:endParaRPr lang="en-US" altLang="ja-JP" sz="2800" b="1" u="none" dirty="0">
              <a:solidFill>
                <a:schemeClr val="bg1"/>
              </a:solidFill>
              <a:latin typeface="Arial" pitchFamily="34" charset="0"/>
              <a:sym typeface="ＭＳ Ｐゴシック" pitchFamily="50" charset="-128"/>
            </a:endParaRPr>
          </a:p>
        </p:txBody>
      </p:sp>
      <p:sp>
        <p:nvSpPr>
          <p:cNvPr id="5" name="Rectangle 71"/>
          <p:cNvSpPr>
            <a:spLocks noChangeArrowheads="1"/>
          </p:cNvSpPr>
          <p:nvPr/>
        </p:nvSpPr>
        <p:spPr bwMode="auto">
          <a:xfrm>
            <a:off x="5955935" y="4198061"/>
            <a:ext cx="27061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101              103</a:t>
            </a:r>
            <a:br>
              <a:rPr lang="en-US" altLang="ja-JP" sz="1200" dirty="0" smtClean="0"/>
            </a:br>
            <a:r>
              <a:rPr lang="en-US" altLang="ja-JP" sz="1200" dirty="0" smtClean="0"/>
              <a:t>               Dial  8</a:t>
            </a:r>
            <a:r>
              <a:rPr lang="en-US" altLang="ja-JP" sz="1200" dirty="0" smtClean="0">
                <a:solidFill>
                  <a:srgbClr val="FF0000"/>
                </a:solidFill>
              </a:rPr>
              <a:t>03</a:t>
            </a:r>
            <a:r>
              <a:rPr lang="en-US" altLang="ja-JP" sz="1200" dirty="0" smtClean="0"/>
              <a:t>-012- 345- 6789</a:t>
            </a:r>
            <a:br>
              <a:rPr lang="en-US" altLang="ja-JP" sz="1200" dirty="0" smtClean="0"/>
            </a:br>
            <a:r>
              <a:rPr lang="en-US" altLang="ja-JP" sz="1200" dirty="0" smtClean="0"/>
              <a:t>                and off hook. </a:t>
            </a:r>
            <a:endParaRPr lang="ja-JP" altLang="en-US" sz="1200" dirty="0"/>
          </a:p>
        </p:txBody>
      </p:sp>
      <p:sp>
        <p:nvSpPr>
          <p:cNvPr id="6" name="Line 26"/>
          <p:cNvSpPr>
            <a:spLocks noChangeShapeType="1"/>
          </p:cNvSpPr>
          <p:nvPr/>
        </p:nvSpPr>
        <p:spPr bwMode="auto">
          <a:xfrm flipH="1">
            <a:off x="6796192" y="2074734"/>
            <a:ext cx="1" cy="1260192"/>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7" name="Line 26"/>
          <p:cNvSpPr>
            <a:spLocks noChangeShapeType="1"/>
          </p:cNvSpPr>
          <p:nvPr/>
        </p:nvSpPr>
        <p:spPr bwMode="auto">
          <a:xfrm flipH="1">
            <a:off x="6279138" y="3318401"/>
            <a:ext cx="517056" cy="65066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8" name="Line 26"/>
          <p:cNvSpPr>
            <a:spLocks noChangeShapeType="1"/>
          </p:cNvSpPr>
          <p:nvPr/>
        </p:nvSpPr>
        <p:spPr bwMode="auto">
          <a:xfrm>
            <a:off x="6779301" y="3318401"/>
            <a:ext cx="399953" cy="631333"/>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9"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868834" y="3713767"/>
            <a:ext cx="790490" cy="49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4520" y="3820466"/>
            <a:ext cx="784122" cy="431535"/>
          </a:xfrm>
          <a:prstGeom prst="rect">
            <a:avLst/>
          </a:prstGeom>
          <a:noFill/>
          <a:extLst>
            <a:ext uri="{909E8E84-426E-40DD-AFC4-6F175D3DCCD1}">
              <a14:hiddenFill xmlns:a14="http://schemas.microsoft.com/office/drawing/2010/main">
                <a:solidFill>
                  <a:srgbClr val="FFFFFF"/>
                </a:solidFill>
              </a14:hiddenFill>
            </a:ext>
          </a:extLst>
        </p:spPr>
      </p:pic>
      <p:sp>
        <p:nvSpPr>
          <p:cNvPr id="11" name="Line 26"/>
          <p:cNvSpPr>
            <a:spLocks noChangeShapeType="1"/>
          </p:cNvSpPr>
          <p:nvPr/>
        </p:nvSpPr>
        <p:spPr bwMode="auto">
          <a:xfrm flipH="1">
            <a:off x="6042434" y="2074734"/>
            <a:ext cx="744395" cy="619048"/>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2" name="Line 26"/>
          <p:cNvSpPr>
            <a:spLocks noChangeShapeType="1"/>
          </p:cNvSpPr>
          <p:nvPr/>
        </p:nvSpPr>
        <p:spPr bwMode="auto">
          <a:xfrm>
            <a:off x="6977013" y="2074734"/>
            <a:ext cx="729341" cy="642454"/>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13"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8684" y="2414921"/>
            <a:ext cx="784122" cy="43153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1"/>
          <p:cNvSpPr>
            <a:spLocks noChangeArrowheads="1"/>
          </p:cNvSpPr>
          <p:nvPr/>
        </p:nvSpPr>
        <p:spPr bwMode="auto">
          <a:xfrm>
            <a:off x="5351409" y="2746017"/>
            <a:ext cx="1482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012- 345- 6789</a:t>
            </a:r>
            <a:endParaRPr lang="ja-JP" altLang="en-US" sz="1200" dirty="0"/>
          </a:p>
        </p:txBody>
      </p:sp>
      <p:sp>
        <p:nvSpPr>
          <p:cNvPr id="15" name="Line 26"/>
          <p:cNvSpPr>
            <a:spLocks noChangeShapeType="1"/>
          </p:cNvSpPr>
          <p:nvPr/>
        </p:nvSpPr>
        <p:spPr bwMode="auto">
          <a:xfrm flipH="1">
            <a:off x="6689095" y="2115921"/>
            <a:ext cx="1" cy="1260192"/>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16"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3667" y="2390207"/>
            <a:ext cx="784122" cy="431535"/>
          </a:xfrm>
          <a:prstGeom prst="rect">
            <a:avLst/>
          </a:prstGeom>
          <a:noFill/>
          <a:extLst>
            <a:ext uri="{909E8E84-426E-40DD-AFC4-6F175D3DCCD1}">
              <a14:hiddenFill xmlns:a14="http://schemas.microsoft.com/office/drawing/2010/main">
                <a:solidFill>
                  <a:srgbClr val="FFFFFF"/>
                </a:solidFill>
              </a14:hiddenFill>
            </a:ext>
          </a:extLst>
        </p:spPr>
      </p:pic>
      <p:sp>
        <p:nvSpPr>
          <p:cNvPr id="17" name="Line 26"/>
          <p:cNvSpPr>
            <a:spLocks noChangeShapeType="1"/>
          </p:cNvSpPr>
          <p:nvPr/>
        </p:nvSpPr>
        <p:spPr bwMode="auto">
          <a:xfrm flipH="1">
            <a:off x="6936235" y="2078850"/>
            <a:ext cx="1" cy="1260192"/>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8" name="Text Box 26"/>
          <p:cNvSpPr txBox="1">
            <a:spLocks noChangeArrowheads="1"/>
          </p:cNvSpPr>
          <p:nvPr/>
        </p:nvSpPr>
        <p:spPr bwMode="auto">
          <a:xfrm>
            <a:off x="6279138" y="1902425"/>
            <a:ext cx="1015385" cy="36933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hangingPunct="0">
              <a:spcBef>
                <a:spcPct val="0"/>
              </a:spcBef>
            </a:pPr>
            <a:r>
              <a:rPr lang="en-US" altLang="ja-JP" sz="1200" dirty="0" smtClean="0">
                <a:effectLst>
                  <a:outerShdw blurRad="38100" dist="38100" dir="2700000" algn="tl">
                    <a:srgbClr val="FFFFFF"/>
                  </a:outerShdw>
                </a:effectLst>
              </a:rPr>
              <a:t>PSTN</a:t>
            </a:r>
            <a:br>
              <a:rPr lang="en-US" altLang="ja-JP" sz="1200" dirty="0" smtClean="0">
                <a:effectLst>
                  <a:outerShdw blurRad="38100" dist="38100" dir="2700000" algn="tl">
                    <a:srgbClr val="FFFFFF"/>
                  </a:outerShdw>
                </a:effectLst>
              </a:rPr>
            </a:br>
            <a:endParaRPr lang="ja-JP" altLang="en-US" sz="1200" b="1" u="sng" dirty="0">
              <a:effectLst>
                <a:outerShdw blurRad="38100" dist="38100" dir="2700000" algn="tl">
                  <a:srgbClr val="FFFFFF"/>
                </a:outerShdw>
              </a:effectLst>
            </a:endParaRPr>
          </a:p>
        </p:txBody>
      </p:sp>
      <p:sp>
        <p:nvSpPr>
          <p:cNvPr id="19" name="Rectangle 81"/>
          <p:cNvSpPr>
            <a:spLocks noChangeArrowheads="1"/>
          </p:cNvSpPr>
          <p:nvPr/>
        </p:nvSpPr>
        <p:spPr bwMode="auto">
          <a:xfrm>
            <a:off x="6264079" y="3171691"/>
            <a:ext cx="1030444" cy="338554"/>
          </a:xfrm>
          <a:prstGeom prst="rect">
            <a:avLst/>
          </a:prstGeom>
          <a:solidFill>
            <a:srgbClr val="3333FF"/>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lang="en-US" altLang="ja-JP" dirty="0" smtClean="0">
                <a:solidFill>
                  <a:schemeClr val="bg1"/>
                </a:solidFill>
              </a:rPr>
              <a:t>KX-HTS</a:t>
            </a:r>
            <a:endParaRPr lang="ja-JP" altLang="en-US" sz="800" dirty="0">
              <a:solidFill>
                <a:schemeClr val="bg1"/>
              </a:solidFill>
            </a:endParaRPr>
          </a:p>
        </p:txBody>
      </p:sp>
    </p:spTree>
    <p:extLst>
      <p:ext uri="{BB962C8B-B14F-4D97-AF65-F5344CB8AC3E}">
        <p14:creationId xmlns:p14="http://schemas.microsoft.com/office/powerpoint/2010/main" val="1113059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42926" y="1039416"/>
            <a:ext cx="8067675"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spcBef>
                <a:spcPct val="0"/>
              </a:spcBef>
            </a:pPr>
            <a:r>
              <a:rPr lang="en-US" altLang="ja-JP" sz="4000" b="1" dirty="0">
                <a:solidFill>
                  <a:schemeClr val="bg1"/>
                </a:solidFill>
              </a:rPr>
              <a:t>Chapter </a:t>
            </a:r>
            <a:r>
              <a:rPr lang="en-US" altLang="ja-JP" sz="4000" b="1" dirty="0" smtClean="0">
                <a:solidFill>
                  <a:schemeClr val="bg1"/>
                </a:solidFill>
              </a:rPr>
              <a:t>5</a:t>
            </a:r>
            <a:r>
              <a:rPr lang="en-US" altLang="ja-JP" sz="4000" b="1" dirty="0">
                <a:solidFill>
                  <a:schemeClr val="bg1"/>
                </a:solidFill>
              </a:rPr>
              <a:t/>
            </a:r>
            <a:br>
              <a:rPr lang="en-US" altLang="ja-JP" sz="4000" b="1" dirty="0">
                <a:solidFill>
                  <a:schemeClr val="bg1"/>
                </a:solidFill>
              </a:rPr>
            </a:br>
            <a:r>
              <a:rPr lang="en-US" altLang="ja-JP" sz="4000" b="1" dirty="0" smtClean="0">
                <a:solidFill>
                  <a:schemeClr val="bg1"/>
                </a:solidFill>
              </a:rPr>
              <a:t>IP Configuration</a:t>
            </a:r>
            <a:endParaRPr lang="en-US" altLang="ja-JP" sz="4000" b="1" dirty="0">
              <a:solidFill>
                <a:schemeClr val="bg1"/>
              </a:solidFill>
            </a:endParaRPr>
          </a:p>
        </p:txBody>
      </p:sp>
    </p:spTree>
    <p:extLst>
      <p:ext uri="{BB962C8B-B14F-4D97-AF65-F5344CB8AC3E}">
        <p14:creationId xmlns:p14="http://schemas.microsoft.com/office/powerpoint/2010/main" val="1838473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KX-HTS works as </a:t>
            </a:r>
            <a:r>
              <a:rPr lang="en-US" altLang="ja-JP" sz="2000" dirty="0" smtClean="0">
                <a:solidFill>
                  <a:srgbClr val="3333FF"/>
                </a:solidFill>
              </a:rPr>
              <a:t>router </a:t>
            </a:r>
            <a:r>
              <a:rPr lang="en-US" altLang="ja-JP" sz="2000" dirty="0" smtClean="0"/>
              <a:t>with PBX.</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50. LAN / Wireless LAN / WAN</a:t>
            </a:r>
            <a:endParaRPr lang="en-US" altLang="ja-JP" sz="2800" b="1" u="none" dirty="0">
              <a:solidFill>
                <a:schemeClr val="bg1"/>
              </a:solidFill>
              <a:latin typeface="Arial" pitchFamily="34" charset="0"/>
              <a:sym typeface="ＭＳ Ｐゴシック" pitchFamily="50" charset="-128"/>
            </a:endParaRPr>
          </a:p>
        </p:txBody>
      </p:sp>
      <p:grpSp>
        <p:nvGrpSpPr>
          <p:cNvPr id="5" name="グループ化 4"/>
          <p:cNvGrpSpPr/>
          <p:nvPr/>
        </p:nvGrpSpPr>
        <p:grpSpPr>
          <a:xfrm>
            <a:off x="6255861" y="2574483"/>
            <a:ext cx="2386590" cy="1811370"/>
            <a:chOff x="6255861" y="2463270"/>
            <a:chExt cx="2386590" cy="1811370"/>
          </a:xfrm>
        </p:grpSpPr>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226" y="3357183"/>
              <a:ext cx="14192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Line 17"/>
            <p:cNvSpPr>
              <a:spLocks noChangeShapeType="1"/>
            </p:cNvSpPr>
            <p:nvPr/>
          </p:nvSpPr>
          <p:spPr bwMode="auto">
            <a:xfrm flipV="1">
              <a:off x="6609160" y="3715809"/>
              <a:ext cx="774044" cy="33425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57" name="Line 17"/>
            <p:cNvSpPr>
              <a:spLocks noChangeShapeType="1"/>
            </p:cNvSpPr>
            <p:nvPr/>
          </p:nvSpPr>
          <p:spPr bwMode="auto">
            <a:xfrm>
              <a:off x="7735128" y="2685690"/>
              <a:ext cx="598402" cy="933429"/>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grpSp>
          <p:nvGrpSpPr>
            <p:cNvPr id="58" name="Group 102"/>
            <p:cNvGrpSpPr>
              <a:grpSpLocks/>
            </p:cNvGrpSpPr>
            <p:nvPr/>
          </p:nvGrpSpPr>
          <p:grpSpPr bwMode="auto">
            <a:xfrm>
              <a:off x="7463748" y="2463270"/>
              <a:ext cx="938180" cy="570316"/>
              <a:chOff x="2290" y="1480"/>
              <a:chExt cx="589" cy="347"/>
            </a:xfrm>
          </p:grpSpPr>
          <p:grpSp>
            <p:nvGrpSpPr>
              <p:cNvPr id="59" name="Group 103"/>
              <p:cNvGrpSpPr>
                <a:grpSpLocks/>
              </p:cNvGrpSpPr>
              <p:nvPr/>
            </p:nvGrpSpPr>
            <p:grpSpPr bwMode="auto">
              <a:xfrm>
                <a:off x="2381" y="1480"/>
                <a:ext cx="409" cy="347"/>
                <a:chOff x="2336" y="1557"/>
                <a:chExt cx="484" cy="347"/>
              </a:xfrm>
            </p:grpSpPr>
            <p:sp>
              <p:nvSpPr>
                <p:cNvPr id="61" name="Oval 104"/>
                <p:cNvSpPr>
                  <a:spLocks noChangeArrowheads="1"/>
                </p:cNvSpPr>
                <p:nvPr/>
              </p:nvSpPr>
              <p:spPr bwMode="auto">
                <a:xfrm>
                  <a:off x="2336" y="1659"/>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62" name="Oval 105"/>
                <p:cNvSpPr>
                  <a:spLocks noChangeArrowheads="1"/>
                </p:cNvSpPr>
                <p:nvPr/>
              </p:nvSpPr>
              <p:spPr bwMode="auto">
                <a:xfrm>
                  <a:off x="2421" y="1572"/>
                  <a:ext cx="200" cy="150"/>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63" name="Oval 106"/>
                <p:cNvSpPr>
                  <a:spLocks noChangeArrowheads="1"/>
                </p:cNvSpPr>
                <p:nvPr/>
              </p:nvSpPr>
              <p:spPr bwMode="auto">
                <a:xfrm>
                  <a:off x="2543" y="1557"/>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64" name="Oval 107"/>
                <p:cNvSpPr>
                  <a:spLocks noChangeArrowheads="1"/>
                </p:cNvSpPr>
                <p:nvPr/>
              </p:nvSpPr>
              <p:spPr bwMode="auto">
                <a:xfrm>
                  <a:off x="2384" y="1755"/>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65" name="Oval 108"/>
                <p:cNvSpPr>
                  <a:spLocks noChangeArrowheads="1"/>
                </p:cNvSpPr>
                <p:nvPr/>
              </p:nvSpPr>
              <p:spPr bwMode="auto">
                <a:xfrm>
                  <a:off x="2527" y="1755"/>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66" name="Oval 109"/>
                <p:cNvSpPr>
                  <a:spLocks noChangeArrowheads="1"/>
                </p:cNvSpPr>
                <p:nvPr/>
              </p:nvSpPr>
              <p:spPr bwMode="auto">
                <a:xfrm>
                  <a:off x="2467" y="1643"/>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67" name="Oval 110"/>
                <p:cNvSpPr>
                  <a:spLocks noChangeArrowheads="1"/>
                </p:cNvSpPr>
                <p:nvPr/>
              </p:nvSpPr>
              <p:spPr bwMode="auto">
                <a:xfrm>
                  <a:off x="2621" y="1643"/>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grpSp>
          <p:sp>
            <p:nvSpPr>
              <p:cNvPr id="60" name="Text Box 111"/>
              <p:cNvSpPr txBox="1">
                <a:spLocks noChangeArrowheads="1"/>
              </p:cNvSpPr>
              <p:nvPr/>
            </p:nvSpPr>
            <p:spPr bwMode="auto">
              <a:xfrm>
                <a:off x="2290" y="1499"/>
                <a:ext cx="589" cy="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pPr>
                <a:r>
                  <a:rPr kumimoji="0" lang="en-US" altLang="ja-JP" sz="1200" b="1" dirty="0" smtClean="0">
                    <a:latin typeface="Times New Roman" pitchFamily="18" charset="0"/>
                  </a:rPr>
                  <a:t>Internet</a:t>
                </a:r>
                <a:endParaRPr kumimoji="0" lang="en-US" altLang="ja-JP" sz="1200" b="1" dirty="0">
                  <a:latin typeface="Times New Roman" pitchFamily="18" charset="0"/>
                </a:endParaRPr>
              </a:p>
            </p:txBody>
          </p:sp>
        </p:grpSp>
        <p:pic>
          <p:nvPicPr>
            <p:cNvPr id="68" name="Picture 21" descr="MC90022353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5861" y="3948409"/>
              <a:ext cx="968375" cy="326231"/>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Rectangle 71"/>
          <p:cNvSpPr>
            <a:spLocks noChangeArrowheads="1"/>
          </p:cNvSpPr>
          <p:nvPr/>
        </p:nvSpPr>
        <p:spPr bwMode="auto">
          <a:xfrm>
            <a:off x="1819322" y="2682185"/>
            <a:ext cx="3308150" cy="830997"/>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                    WAN                         </a:t>
            </a:r>
            <a:br>
              <a:rPr lang="en-US" altLang="ja-JP" sz="1200" dirty="0" smtClean="0"/>
            </a:br>
            <a:r>
              <a:rPr lang="en-US" altLang="ja-JP" sz="1200" dirty="0" smtClean="0"/>
              <a:t/>
            </a:r>
            <a:br>
              <a:rPr lang="en-US" altLang="ja-JP" sz="1200" dirty="0" smtClean="0"/>
            </a:br>
            <a:r>
              <a:rPr lang="en-US" altLang="ja-JP" sz="1200" dirty="0" smtClean="0"/>
              <a:t>L2 Switch </a:t>
            </a:r>
            <a:br>
              <a:rPr lang="en-US" altLang="ja-JP" sz="1200" dirty="0" smtClean="0"/>
            </a:br>
            <a:r>
              <a:rPr lang="en-US" altLang="ja-JP" sz="1200" dirty="0" smtClean="0"/>
              <a:t>                            LAN</a:t>
            </a:r>
            <a:endParaRPr lang="ja-JP" altLang="en-US" sz="1200" dirty="0"/>
          </a:p>
        </p:txBody>
      </p:sp>
      <p:sp>
        <p:nvSpPr>
          <p:cNvPr id="70" name="Line 16"/>
          <p:cNvSpPr>
            <a:spLocks noChangeShapeType="1"/>
          </p:cNvSpPr>
          <p:nvPr/>
        </p:nvSpPr>
        <p:spPr bwMode="auto">
          <a:xfrm flipV="1">
            <a:off x="989746" y="3392338"/>
            <a:ext cx="1234358" cy="43419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71" name="Line 17"/>
          <p:cNvSpPr>
            <a:spLocks noChangeShapeType="1"/>
          </p:cNvSpPr>
          <p:nvPr/>
        </p:nvSpPr>
        <p:spPr bwMode="auto">
          <a:xfrm flipV="1">
            <a:off x="2224104" y="3193305"/>
            <a:ext cx="1234358" cy="31606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grpSp>
        <p:nvGrpSpPr>
          <p:cNvPr id="72" name="グループ化 71"/>
          <p:cNvGrpSpPr/>
          <p:nvPr/>
        </p:nvGrpSpPr>
        <p:grpSpPr>
          <a:xfrm>
            <a:off x="3472703" y="3069736"/>
            <a:ext cx="1055178" cy="630884"/>
            <a:chOff x="3299705" y="2995594"/>
            <a:chExt cx="1055178" cy="630884"/>
          </a:xfrm>
        </p:grpSpPr>
        <p:sp>
          <p:nvSpPr>
            <p:cNvPr id="73" name="Line 26"/>
            <p:cNvSpPr>
              <a:spLocks noChangeShapeType="1"/>
            </p:cNvSpPr>
            <p:nvPr/>
          </p:nvSpPr>
          <p:spPr bwMode="auto">
            <a:xfrm>
              <a:off x="3409034" y="2995594"/>
              <a:ext cx="698784" cy="421460"/>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74" name="Line 26"/>
            <p:cNvSpPr>
              <a:spLocks noChangeShapeType="1"/>
            </p:cNvSpPr>
            <p:nvPr/>
          </p:nvSpPr>
          <p:spPr bwMode="auto">
            <a:xfrm>
              <a:off x="3426198" y="3024792"/>
              <a:ext cx="352674" cy="453057"/>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75"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9705" y="3301429"/>
              <a:ext cx="572043" cy="31481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96" descr="HGT100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2840" y="3311659"/>
              <a:ext cx="572043" cy="314819"/>
            </a:xfrm>
            <a:prstGeom prst="rect">
              <a:avLst/>
            </a:prstGeom>
            <a:noFill/>
            <a:extLst>
              <a:ext uri="{909E8E84-426E-40DD-AFC4-6F175D3DCCD1}">
                <a14:hiddenFill xmlns:a14="http://schemas.microsoft.com/office/drawing/2010/main">
                  <a:solidFill>
                    <a:srgbClr val="FFFFFF"/>
                  </a:solidFill>
                </a14:hiddenFill>
              </a:ext>
            </a:extLst>
          </p:spPr>
        </p:pic>
      </p:grpSp>
      <p:sp>
        <p:nvSpPr>
          <p:cNvPr id="77" name="Line 16"/>
          <p:cNvSpPr>
            <a:spLocks noChangeShapeType="1"/>
          </p:cNvSpPr>
          <p:nvPr/>
        </p:nvSpPr>
        <p:spPr bwMode="auto">
          <a:xfrm flipV="1">
            <a:off x="1683124" y="3431325"/>
            <a:ext cx="540979" cy="49406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78" name="Line 16"/>
          <p:cNvSpPr>
            <a:spLocks noChangeShapeType="1"/>
          </p:cNvSpPr>
          <p:nvPr/>
        </p:nvSpPr>
        <p:spPr bwMode="auto">
          <a:xfrm flipH="1" flipV="1">
            <a:off x="2224103" y="3431325"/>
            <a:ext cx="214545" cy="49406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79" name="Line 16"/>
          <p:cNvSpPr>
            <a:spLocks noChangeShapeType="1"/>
          </p:cNvSpPr>
          <p:nvPr/>
        </p:nvSpPr>
        <p:spPr bwMode="auto">
          <a:xfrm>
            <a:off x="2224103" y="3419068"/>
            <a:ext cx="836511" cy="50632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80" name="Picture 21" descr="MC90022353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908" y="3288403"/>
            <a:ext cx="968375" cy="32623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332980" y="3700620"/>
            <a:ext cx="737166" cy="44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46513" y="3700620"/>
            <a:ext cx="686467" cy="439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39494" y="3776889"/>
            <a:ext cx="667252" cy="62109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 name="Picture 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9833" y="3805719"/>
            <a:ext cx="667252" cy="62109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 name="Line 17"/>
          <p:cNvSpPr>
            <a:spLocks noChangeShapeType="1"/>
          </p:cNvSpPr>
          <p:nvPr/>
        </p:nvSpPr>
        <p:spPr bwMode="auto">
          <a:xfrm flipH="1" flipV="1">
            <a:off x="2718065" y="2275676"/>
            <a:ext cx="715695" cy="75880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grpSp>
        <p:nvGrpSpPr>
          <p:cNvPr id="86" name="グループ化 85"/>
          <p:cNvGrpSpPr/>
          <p:nvPr/>
        </p:nvGrpSpPr>
        <p:grpSpPr>
          <a:xfrm>
            <a:off x="3161622" y="2009343"/>
            <a:ext cx="1015385" cy="1031322"/>
            <a:chOff x="2988624" y="1935201"/>
            <a:chExt cx="1015385" cy="1031322"/>
          </a:xfrm>
        </p:grpSpPr>
        <p:grpSp>
          <p:nvGrpSpPr>
            <p:cNvPr id="87" name="グループ化 86"/>
            <p:cNvGrpSpPr/>
            <p:nvPr/>
          </p:nvGrpSpPr>
          <p:grpSpPr>
            <a:xfrm>
              <a:off x="3301221" y="2069750"/>
              <a:ext cx="301314" cy="896773"/>
              <a:chOff x="5009726" y="2526792"/>
              <a:chExt cx="275970" cy="371089"/>
            </a:xfrm>
          </p:grpSpPr>
          <p:sp>
            <p:nvSpPr>
              <p:cNvPr id="89" name="Line 26"/>
              <p:cNvSpPr>
                <a:spLocks noChangeShapeType="1"/>
              </p:cNvSpPr>
              <p:nvPr/>
            </p:nvSpPr>
            <p:spPr bwMode="auto">
              <a:xfrm flipH="1" flipV="1">
                <a:off x="5009726" y="2532973"/>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90" name="Line 26"/>
              <p:cNvSpPr>
                <a:spLocks noChangeShapeType="1"/>
              </p:cNvSpPr>
              <p:nvPr/>
            </p:nvSpPr>
            <p:spPr bwMode="auto">
              <a:xfrm flipH="1" flipV="1">
                <a:off x="5149769" y="2526792"/>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91" name="Line 26"/>
              <p:cNvSpPr>
                <a:spLocks noChangeShapeType="1"/>
              </p:cNvSpPr>
              <p:nvPr/>
            </p:nvSpPr>
            <p:spPr bwMode="auto">
              <a:xfrm flipH="1" flipV="1">
                <a:off x="5285696" y="2526792"/>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grpSp>
        <p:sp>
          <p:nvSpPr>
            <p:cNvPr id="88" name="Text Box 26"/>
            <p:cNvSpPr txBox="1">
              <a:spLocks noChangeArrowheads="1"/>
            </p:cNvSpPr>
            <p:nvPr/>
          </p:nvSpPr>
          <p:spPr bwMode="auto">
            <a:xfrm>
              <a:off x="2988624" y="1935201"/>
              <a:ext cx="1015385" cy="36933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hangingPunct="0">
                <a:spcBef>
                  <a:spcPct val="0"/>
                </a:spcBef>
              </a:pPr>
              <a:r>
                <a:rPr lang="en-US" altLang="ja-JP" sz="1200" dirty="0" smtClean="0">
                  <a:effectLst>
                    <a:outerShdw blurRad="38100" dist="38100" dir="2700000" algn="tl">
                      <a:srgbClr val="FFFFFF"/>
                    </a:outerShdw>
                  </a:effectLst>
                </a:rPr>
                <a:t>PSTN</a:t>
              </a:r>
              <a:br>
                <a:rPr lang="en-US" altLang="ja-JP" sz="1200" dirty="0" smtClean="0">
                  <a:effectLst>
                    <a:outerShdw blurRad="38100" dist="38100" dir="2700000" algn="tl">
                      <a:srgbClr val="FFFFFF"/>
                    </a:outerShdw>
                  </a:effectLst>
                </a:rPr>
              </a:br>
              <a:endParaRPr lang="ja-JP" altLang="en-US" sz="1200" b="1" u="sng" dirty="0">
                <a:effectLst>
                  <a:outerShdw blurRad="38100" dist="38100" dir="2700000" algn="tl">
                    <a:srgbClr val="FFFFFF"/>
                  </a:outerShdw>
                </a:effectLst>
              </a:endParaRPr>
            </a:p>
          </p:txBody>
        </p:sp>
      </p:grpSp>
      <p:sp>
        <p:nvSpPr>
          <p:cNvPr id="92" name="Rectangle 81"/>
          <p:cNvSpPr>
            <a:spLocks noChangeArrowheads="1"/>
          </p:cNvSpPr>
          <p:nvPr/>
        </p:nvSpPr>
        <p:spPr bwMode="auto">
          <a:xfrm>
            <a:off x="3161622" y="2891968"/>
            <a:ext cx="1030444" cy="338554"/>
          </a:xfrm>
          <a:prstGeom prst="rect">
            <a:avLst/>
          </a:prstGeom>
          <a:solidFill>
            <a:srgbClr val="3333FF"/>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lang="en-US" altLang="ja-JP" dirty="0" smtClean="0">
                <a:solidFill>
                  <a:schemeClr val="bg1"/>
                </a:solidFill>
              </a:rPr>
              <a:t>KX-HTS</a:t>
            </a:r>
            <a:endParaRPr lang="ja-JP" altLang="en-US" sz="800" dirty="0">
              <a:solidFill>
                <a:schemeClr val="bg1"/>
              </a:solidFill>
            </a:endParaRPr>
          </a:p>
        </p:txBody>
      </p:sp>
      <p:grpSp>
        <p:nvGrpSpPr>
          <p:cNvPr id="93" name="Group 102"/>
          <p:cNvGrpSpPr>
            <a:grpSpLocks/>
          </p:cNvGrpSpPr>
          <p:nvPr/>
        </p:nvGrpSpPr>
        <p:grpSpPr bwMode="auto">
          <a:xfrm>
            <a:off x="2262189" y="2030785"/>
            <a:ext cx="938180" cy="570316"/>
            <a:chOff x="2290" y="1480"/>
            <a:chExt cx="589" cy="347"/>
          </a:xfrm>
        </p:grpSpPr>
        <p:grpSp>
          <p:nvGrpSpPr>
            <p:cNvPr id="94" name="Group 103"/>
            <p:cNvGrpSpPr>
              <a:grpSpLocks/>
            </p:cNvGrpSpPr>
            <p:nvPr/>
          </p:nvGrpSpPr>
          <p:grpSpPr bwMode="auto">
            <a:xfrm>
              <a:off x="2381" y="1480"/>
              <a:ext cx="409" cy="347"/>
              <a:chOff x="2336" y="1557"/>
              <a:chExt cx="484" cy="347"/>
            </a:xfrm>
          </p:grpSpPr>
          <p:sp>
            <p:nvSpPr>
              <p:cNvPr id="96" name="Oval 104"/>
              <p:cNvSpPr>
                <a:spLocks noChangeArrowheads="1"/>
              </p:cNvSpPr>
              <p:nvPr/>
            </p:nvSpPr>
            <p:spPr bwMode="auto">
              <a:xfrm>
                <a:off x="2336" y="1659"/>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97" name="Oval 105"/>
              <p:cNvSpPr>
                <a:spLocks noChangeArrowheads="1"/>
              </p:cNvSpPr>
              <p:nvPr/>
            </p:nvSpPr>
            <p:spPr bwMode="auto">
              <a:xfrm>
                <a:off x="2421" y="1572"/>
                <a:ext cx="200" cy="150"/>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98" name="Oval 106"/>
              <p:cNvSpPr>
                <a:spLocks noChangeArrowheads="1"/>
              </p:cNvSpPr>
              <p:nvPr/>
            </p:nvSpPr>
            <p:spPr bwMode="auto">
              <a:xfrm>
                <a:off x="2543" y="1557"/>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99" name="Oval 107"/>
              <p:cNvSpPr>
                <a:spLocks noChangeArrowheads="1"/>
              </p:cNvSpPr>
              <p:nvPr/>
            </p:nvSpPr>
            <p:spPr bwMode="auto">
              <a:xfrm>
                <a:off x="2384" y="1755"/>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0" name="Oval 108"/>
              <p:cNvSpPr>
                <a:spLocks noChangeArrowheads="1"/>
              </p:cNvSpPr>
              <p:nvPr/>
            </p:nvSpPr>
            <p:spPr bwMode="auto">
              <a:xfrm>
                <a:off x="2527" y="1755"/>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1" name="Oval 109"/>
              <p:cNvSpPr>
                <a:spLocks noChangeArrowheads="1"/>
              </p:cNvSpPr>
              <p:nvPr/>
            </p:nvSpPr>
            <p:spPr bwMode="auto">
              <a:xfrm>
                <a:off x="2467" y="1643"/>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2" name="Oval 110"/>
              <p:cNvSpPr>
                <a:spLocks noChangeArrowheads="1"/>
              </p:cNvSpPr>
              <p:nvPr/>
            </p:nvSpPr>
            <p:spPr bwMode="auto">
              <a:xfrm>
                <a:off x="2621" y="1643"/>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grpSp>
        <p:sp>
          <p:nvSpPr>
            <p:cNvPr id="95" name="Text Box 111"/>
            <p:cNvSpPr txBox="1">
              <a:spLocks noChangeArrowheads="1"/>
            </p:cNvSpPr>
            <p:nvPr/>
          </p:nvSpPr>
          <p:spPr bwMode="auto">
            <a:xfrm>
              <a:off x="2290" y="1499"/>
              <a:ext cx="589" cy="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pPr>
              <a:r>
                <a:rPr kumimoji="0" lang="en-US" altLang="ja-JP" sz="1200" b="1" dirty="0" smtClean="0">
                  <a:latin typeface="Times New Roman" pitchFamily="18" charset="0"/>
                </a:rPr>
                <a:t>Internet</a:t>
              </a:r>
              <a:endParaRPr kumimoji="0" lang="en-US" altLang="ja-JP" sz="1200" b="1" dirty="0">
                <a:latin typeface="Times New Roman" pitchFamily="18" charset="0"/>
              </a:endParaRPr>
            </a:p>
          </p:txBody>
        </p:sp>
      </p:grpSp>
      <p:pic>
        <p:nvPicPr>
          <p:cNvPr id="103" name="Picture 2" descr="C:\Users\5156302\AppData\Local\Microsoft\Windows\Temporary Internet Files\Content.IE5\MXRO9FII\zUdvS[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4357678" y="2800795"/>
            <a:ext cx="522933" cy="412245"/>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9169" y="2564218"/>
            <a:ext cx="839997" cy="77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1888" y="3411991"/>
            <a:ext cx="667252" cy="62109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 name="Picture 145" descr="MCj0441340000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6991" y="2647984"/>
            <a:ext cx="597464" cy="59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75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ppt_x"/>
                                          </p:val>
                                        </p:tav>
                                        <p:tav tm="100000">
                                          <p:val>
                                            <p:strVal val="#ppt_x"/>
                                          </p:val>
                                        </p:tav>
                                      </p:tavLst>
                                    </p:anim>
                                    <p:anim calcmode="lin" valueType="num">
                                      <p:cBhvr additive="base">
                                        <p:cTn id="14" dur="500" fill="hold"/>
                                        <p:tgtEl>
                                          <p:spTgt spid="8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ppt_x"/>
                                          </p:val>
                                        </p:tav>
                                        <p:tav tm="100000">
                                          <p:val>
                                            <p:strVal val="#ppt_x"/>
                                          </p:val>
                                        </p:tav>
                                      </p:tavLst>
                                    </p:anim>
                                    <p:anim calcmode="lin" valueType="num">
                                      <p:cBhvr additive="base">
                                        <p:cTn id="1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IP address of IP terminal on LAN of KX-HTS is assigned automatically because KX-HTS supports DHCP server by default.</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51. LAN</a:t>
            </a:r>
            <a:endParaRPr lang="en-US" altLang="ja-JP" sz="2800" b="1" u="none" dirty="0">
              <a:solidFill>
                <a:schemeClr val="bg1"/>
              </a:solidFill>
              <a:latin typeface="Arial" pitchFamily="34" charset="0"/>
              <a:sym typeface="ＭＳ Ｐゴシック"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246" y="1542928"/>
            <a:ext cx="5011640" cy="323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114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solidFill>
                  <a:srgbClr val="3333FF"/>
                </a:solidFill>
              </a:rPr>
              <a:t>SSID</a:t>
            </a:r>
            <a:r>
              <a:rPr lang="en-US" altLang="ja-JP" sz="2000" dirty="0" smtClean="0"/>
              <a:t> and Security Key have to </a:t>
            </a:r>
            <a:r>
              <a:rPr lang="en-US" altLang="ja-JP" sz="2000" dirty="0"/>
              <a:t>be programmed using </a:t>
            </a:r>
            <a:r>
              <a:rPr lang="en-US" altLang="ja-JP" sz="2000" dirty="0" smtClean="0"/>
              <a:t>Web-MC to connect </a:t>
            </a:r>
            <a:r>
              <a:rPr lang="en-US" altLang="ja-JP" sz="2000" dirty="0" smtClean="0">
                <a:solidFill>
                  <a:srgbClr val="3333FF"/>
                </a:solidFill>
              </a:rPr>
              <a:t>PC, tablet, smart-phone</a:t>
            </a:r>
            <a:r>
              <a:rPr lang="en-US" altLang="ja-JP" sz="2000" dirty="0" smtClean="0"/>
              <a:t> and so on using </a:t>
            </a:r>
            <a:r>
              <a:rPr lang="en-US" altLang="ja-JP" sz="2000" dirty="0" smtClean="0">
                <a:solidFill>
                  <a:srgbClr val="3333FF"/>
                </a:solidFill>
              </a:rPr>
              <a:t>Wireless LAN</a:t>
            </a:r>
            <a:r>
              <a:rPr lang="en-US" altLang="ja-JP" sz="2000" dirty="0" smtClean="0"/>
              <a:t>.</a:t>
            </a:r>
            <a:br>
              <a:rPr lang="en-US" altLang="ja-JP" sz="2000" dirty="0" smtClean="0"/>
            </a:br>
            <a:r>
              <a:rPr lang="en-US" altLang="ja-JP" dirty="0" smtClean="0"/>
              <a:t>Default of SSID is “KX-HTS”.</a:t>
            </a: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52. Wireless LAN : SSID</a:t>
            </a:r>
            <a:endParaRPr lang="en-US" altLang="ja-JP" sz="2800" b="1" u="none" dirty="0">
              <a:solidFill>
                <a:schemeClr val="bg1"/>
              </a:solidFill>
              <a:latin typeface="Arial" pitchFamily="34" charset="0"/>
              <a:sym typeface="ＭＳ Ｐゴシック" pitchFamily="50" charset="-128"/>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916" y="1852174"/>
            <a:ext cx="13239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327" y="1812022"/>
            <a:ext cx="62103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5156302\AppData\Local\Microsoft\Windows\Temporary Internet Files\Content.IE5\MXRO9FII\zUdv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076169" y="3462090"/>
            <a:ext cx="522933" cy="412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7591" y="3225513"/>
            <a:ext cx="839997" cy="77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0379" y="4073286"/>
            <a:ext cx="667252" cy="62109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45" descr="MCj0441340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6541" y="3338023"/>
            <a:ext cx="597464" cy="59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角丸四角形 11"/>
          <p:cNvSpPr/>
          <p:nvPr/>
        </p:nvSpPr>
        <p:spPr>
          <a:xfrm>
            <a:off x="998588" y="3751246"/>
            <a:ext cx="1015564" cy="184242"/>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Tree>
    <p:extLst>
      <p:ext uri="{BB962C8B-B14F-4D97-AF65-F5344CB8AC3E}">
        <p14:creationId xmlns:p14="http://schemas.microsoft.com/office/powerpoint/2010/main" val="1504672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440" y="1985939"/>
            <a:ext cx="3915101" cy="277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71"/>
          <p:cNvSpPr>
            <a:spLocks noChangeArrowheads="1"/>
          </p:cNvSpPr>
          <p:nvPr/>
        </p:nvSpPr>
        <p:spPr bwMode="auto">
          <a:xfrm>
            <a:off x="714384" y="747620"/>
            <a:ext cx="77129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SSID and </a:t>
            </a:r>
            <a:r>
              <a:rPr lang="en-US" altLang="ja-JP" sz="2000" dirty="0" smtClean="0">
                <a:solidFill>
                  <a:srgbClr val="3333FF"/>
                </a:solidFill>
              </a:rPr>
              <a:t>Security Key </a:t>
            </a:r>
            <a:r>
              <a:rPr lang="en-US" altLang="ja-JP" sz="2000" dirty="0" smtClean="0"/>
              <a:t>have </a:t>
            </a:r>
            <a:r>
              <a:rPr lang="en-US" altLang="ja-JP" sz="2000" dirty="0"/>
              <a:t>to be programmed using </a:t>
            </a:r>
            <a:r>
              <a:rPr lang="en-US" altLang="ja-JP" sz="2000" dirty="0" smtClean="0"/>
              <a:t>Web-MC to connect </a:t>
            </a:r>
            <a:r>
              <a:rPr lang="en-US" altLang="ja-JP" sz="2000" dirty="0" smtClean="0">
                <a:solidFill>
                  <a:srgbClr val="3333FF"/>
                </a:solidFill>
              </a:rPr>
              <a:t>PC, tablet, smart-phone</a:t>
            </a:r>
            <a:r>
              <a:rPr lang="en-US" altLang="ja-JP" sz="2000" dirty="0" smtClean="0"/>
              <a:t> and so on using </a:t>
            </a:r>
            <a:r>
              <a:rPr lang="en-US" altLang="ja-JP" sz="2000" dirty="0" smtClean="0">
                <a:solidFill>
                  <a:srgbClr val="3333FF"/>
                </a:solidFill>
              </a:rPr>
              <a:t>Wireless LAN</a:t>
            </a:r>
            <a:r>
              <a:rPr lang="en-US" altLang="ja-JP" sz="2000" dirty="0" smtClean="0"/>
              <a:t>.</a:t>
            </a:r>
            <a:br>
              <a:rPr lang="en-US" altLang="ja-JP" sz="2000" dirty="0" smtClean="0"/>
            </a:br>
            <a:r>
              <a:rPr lang="en-US" altLang="ja-JP" dirty="0" smtClean="0"/>
              <a:t>Security key is not common by default to prevent from unexpected access.  </a:t>
            </a:r>
            <a:r>
              <a:rPr lang="en-US" altLang="ja-JP" dirty="0" smtClean="0">
                <a:cs typeface="Arial" pitchFamily="34" charset="0"/>
              </a:rPr>
              <a:t>                                         </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53. Wireless LAN : Security Key</a:t>
            </a:r>
            <a:endParaRPr lang="en-US" altLang="ja-JP" sz="2800" b="1" u="none" dirty="0">
              <a:solidFill>
                <a:schemeClr val="bg1"/>
              </a:solidFill>
              <a:latin typeface="Arial" pitchFamily="34" charset="0"/>
              <a:sym typeface="ＭＳ Ｐゴシック" pitchFamily="50" charset="-128"/>
            </a:endParaRPr>
          </a:p>
        </p:txBody>
      </p:sp>
      <p:grpSp>
        <p:nvGrpSpPr>
          <p:cNvPr id="8" name="グループ化 7"/>
          <p:cNvGrpSpPr/>
          <p:nvPr/>
        </p:nvGrpSpPr>
        <p:grpSpPr>
          <a:xfrm>
            <a:off x="5004493" y="2112540"/>
            <a:ext cx="3484599" cy="2512153"/>
            <a:chOff x="5016850" y="1815972"/>
            <a:chExt cx="3484599" cy="2512153"/>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850" y="1815972"/>
              <a:ext cx="3484599" cy="2512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71"/>
            <p:cNvSpPr>
              <a:spLocks noChangeArrowheads="1"/>
            </p:cNvSpPr>
            <p:nvPr/>
          </p:nvSpPr>
          <p:spPr bwMode="auto">
            <a:xfrm>
              <a:off x="5185228" y="2455930"/>
              <a:ext cx="1073226" cy="261610"/>
            </a:xfrm>
            <a:prstGeom prst="rect">
              <a:avLst/>
            </a:prstGeom>
            <a:solidFill>
              <a:schemeClr val="bg1"/>
            </a:solidFill>
            <a:ln>
              <a:noFill/>
            </a:ln>
            <a:effectLs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100" dirty="0" smtClean="0"/>
                <a:t>Security Key :</a:t>
              </a:r>
              <a:endParaRPr lang="ja-JP" altLang="en-US" sz="1100" dirty="0">
                <a:cs typeface="Arial" pitchFamily="34" charset="0"/>
              </a:endParaRPr>
            </a:p>
          </p:txBody>
        </p:sp>
        <p:sp>
          <p:nvSpPr>
            <p:cNvPr id="11" name="Rectangle 71"/>
            <p:cNvSpPr>
              <a:spLocks noChangeArrowheads="1"/>
            </p:cNvSpPr>
            <p:nvPr/>
          </p:nvSpPr>
          <p:spPr bwMode="auto">
            <a:xfrm>
              <a:off x="6018409" y="3248208"/>
              <a:ext cx="2274137" cy="430887"/>
            </a:xfrm>
            <a:prstGeom prst="rect">
              <a:avLst/>
            </a:prstGeom>
            <a:solidFill>
              <a:schemeClr val="bg1"/>
            </a:solidFill>
            <a:ln>
              <a:noFill/>
            </a:ln>
            <a:effectLs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100" dirty="0" smtClean="0"/>
                <a:t>Connection is also available using this button of router.</a:t>
              </a:r>
              <a:endParaRPr lang="ja-JP" altLang="en-US" sz="1100" dirty="0">
                <a:cs typeface="Arial" pitchFamily="34" charset="0"/>
              </a:endParaRPr>
            </a:p>
          </p:txBody>
        </p:sp>
      </p:grpSp>
      <p:sp>
        <p:nvSpPr>
          <p:cNvPr id="12" name="角丸四角形 11"/>
          <p:cNvSpPr/>
          <p:nvPr/>
        </p:nvSpPr>
        <p:spPr>
          <a:xfrm>
            <a:off x="2211859" y="4346950"/>
            <a:ext cx="2224216" cy="277743"/>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13" name="Line 34"/>
          <p:cNvSpPr>
            <a:spLocks noChangeShapeType="1"/>
          </p:cNvSpPr>
          <p:nvPr/>
        </p:nvSpPr>
        <p:spPr bwMode="auto">
          <a:xfrm flipV="1">
            <a:off x="4436074" y="2883303"/>
            <a:ext cx="2707045" cy="159502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anchor="ctr">
            <a:spAutoFit/>
          </a:bodyPr>
          <a:lstStyle/>
          <a:p>
            <a:endParaRPr lang="ja-JP" altLang="en-US" dirty="0"/>
          </a:p>
        </p:txBody>
      </p:sp>
      <p:sp>
        <p:nvSpPr>
          <p:cNvPr id="14" name="角丸四角形 13"/>
          <p:cNvSpPr/>
          <p:nvPr/>
        </p:nvSpPr>
        <p:spPr>
          <a:xfrm>
            <a:off x="885440" y="3194953"/>
            <a:ext cx="1015564" cy="184242"/>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Tree>
    <p:extLst>
      <p:ext uri="{BB962C8B-B14F-4D97-AF65-F5344CB8AC3E}">
        <p14:creationId xmlns:p14="http://schemas.microsoft.com/office/powerpoint/2010/main" val="1224859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099" y="2295847"/>
            <a:ext cx="1447285" cy="214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71"/>
          <p:cNvSpPr>
            <a:spLocks noChangeArrowheads="1"/>
          </p:cNvSpPr>
          <p:nvPr/>
        </p:nvSpPr>
        <p:spPr bwMode="auto">
          <a:xfrm>
            <a:off x="727893" y="762660"/>
            <a:ext cx="771292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If PC has to be </a:t>
            </a:r>
            <a:r>
              <a:rPr lang="en-US" altLang="ja-JP" sz="2000" dirty="0"/>
              <a:t>connected </a:t>
            </a:r>
            <a:r>
              <a:rPr lang="en-US" altLang="ja-JP" sz="2000" dirty="0" smtClean="0"/>
              <a:t>to Wireless LAN for </a:t>
            </a:r>
            <a:r>
              <a:rPr lang="en-US" altLang="ja-JP" sz="2000" dirty="0"/>
              <a:t>Easy </a:t>
            </a:r>
            <a:r>
              <a:rPr lang="en-US" altLang="ja-JP" sz="2000" dirty="0" smtClean="0"/>
              <a:t>Set-up after </a:t>
            </a:r>
            <a:r>
              <a:rPr lang="en-US" altLang="ja-JP" sz="2000" dirty="0"/>
              <a:t>initialize, </a:t>
            </a:r>
            <a:r>
              <a:rPr lang="en-US" altLang="ja-JP" sz="2000" dirty="0" smtClean="0"/>
              <a:t>it can be connected by Setup button without security key.</a:t>
            </a:r>
            <a:br>
              <a:rPr lang="en-US" altLang="ja-JP" sz="2000" dirty="0" smtClean="0"/>
            </a:br>
            <a:r>
              <a:rPr lang="en-US" altLang="ja-JP" sz="2000" dirty="0" smtClean="0"/>
              <a:t/>
            </a:r>
            <a:br>
              <a:rPr lang="en-US" altLang="ja-JP" sz="2000" dirty="0" smtClean="0"/>
            </a:br>
            <a:r>
              <a:rPr lang="en-US" altLang="ja-JP" sz="2000" dirty="0" smtClean="0"/>
              <a:t>1. Select  “KX-HTS” as SSID by PC.</a:t>
            </a:r>
            <a:br>
              <a:rPr lang="en-US" altLang="ja-JP" sz="2000" dirty="0" smtClean="0"/>
            </a:br>
            <a:r>
              <a:rPr lang="en-US" altLang="ja-JP" sz="2000" dirty="0" smtClean="0"/>
              <a:t>2. Press this button of KX-HTS.</a:t>
            </a:r>
            <a:br>
              <a:rPr lang="en-US" altLang="ja-JP" sz="2000" dirty="0" smtClean="0"/>
            </a:br>
            <a:r>
              <a:rPr lang="en-US" altLang="ja-JP" dirty="0" smtClean="0"/>
              <a:t/>
            </a:r>
            <a:br>
              <a:rPr lang="en-US" altLang="ja-JP" dirty="0" smtClean="0"/>
            </a:br>
            <a:r>
              <a:rPr lang="en-US" altLang="ja-JP" dirty="0" smtClean="0"/>
              <a:t>(C) is the button.</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54. Wireless LAN : Setup button</a:t>
            </a:r>
            <a:endParaRPr lang="en-US" altLang="ja-JP" sz="2800" b="1" u="none" dirty="0">
              <a:solidFill>
                <a:schemeClr val="bg1"/>
              </a:solidFill>
              <a:latin typeface="Arial" pitchFamily="34" charset="0"/>
              <a:sym typeface="ＭＳ Ｐゴシック" pitchFamily="50" charset="-128"/>
            </a:endParaRPr>
          </a:p>
        </p:txBody>
      </p:sp>
      <p:grpSp>
        <p:nvGrpSpPr>
          <p:cNvPr id="9" name="グループ化 8"/>
          <p:cNvGrpSpPr/>
          <p:nvPr/>
        </p:nvGrpSpPr>
        <p:grpSpPr>
          <a:xfrm>
            <a:off x="5004493" y="2112540"/>
            <a:ext cx="3484599" cy="2512153"/>
            <a:chOff x="5016850" y="1815972"/>
            <a:chExt cx="3484599" cy="251215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850" y="1815972"/>
              <a:ext cx="3484599" cy="2512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71"/>
            <p:cNvSpPr>
              <a:spLocks noChangeArrowheads="1"/>
            </p:cNvSpPr>
            <p:nvPr/>
          </p:nvSpPr>
          <p:spPr bwMode="auto">
            <a:xfrm>
              <a:off x="5185228" y="2455930"/>
              <a:ext cx="1073226" cy="261610"/>
            </a:xfrm>
            <a:prstGeom prst="rect">
              <a:avLst/>
            </a:prstGeom>
            <a:solidFill>
              <a:schemeClr val="bg1"/>
            </a:solidFill>
            <a:ln>
              <a:noFill/>
            </a:ln>
            <a:effectLs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100" dirty="0" smtClean="0"/>
                <a:t>Security Key :</a:t>
              </a:r>
              <a:endParaRPr lang="ja-JP" altLang="en-US" sz="1100" dirty="0">
                <a:cs typeface="Arial" pitchFamily="34" charset="0"/>
              </a:endParaRPr>
            </a:p>
          </p:txBody>
        </p:sp>
        <p:sp>
          <p:nvSpPr>
            <p:cNvPr id="12" name="Rectangle 71"/>
            <p:cNvSpPr>
              <a:spLocks noChangeArrowheads="1"/>
            </p:cNvSpPr>
            <p:nvPr/>
          </p:nvSpPr>
          <p:spPr bwMode="auto">
            <a:xfrm>
              <a:off x="6018409" y="3248208"/>
              <a:ext cx="2274137" cy="430887"/>
            </a:xfrm>
            <a:prstGeom prst="rect">
              <a:avLst/>
            </a:prstGeom>
            <a:solidFill>
              <a:schemeClr val="bg1"/>
            </a:solidFill>
            <a:ln>
              <a:noFill/>
            </a:ln>
            <a:effectLs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100" dirty="0" smtClean="0"/>
                <a:t>Connection is also available using this button of router.</a:t>
              </a:r>
              <a:endParaRPr lang="ja-JP" altLang="en-US" sz="1100" dirty="0">
                <a:cs typeface="Arial" pitchFamily="34" charset="0"/>
              </a:endParaRPr>
            </a:p>
          </p:txBody>
        </p:sp>
      </p:grpSp>
    </p:spTree>
    <p:extLst>
      <p:ext uri="{BB962C8B-B14F-4D97-AF65-F5344CB8AC3E}">
        <p14:creationId xmlns:p14="http://schemas.microsoft.com/office/powerpoint/2010/main" val="29009603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7"/>
          <p:cNvSpPr>
            <a:spLocks noChangeShapeType="1"/>
          </p:cNvSpPr>
          <p:nvPr/>
        </p:nvSpPr>
        <p:spPr bwMode="auto">
          <a:xfrm flipV="1">
            <a:off x="6822214" y="2261285"/>
            <a:ext cx="679803" cy="77701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0" name="Rectangle 71"/>
          <p:cNvSpPr>
            <a:spLocks noChangeArrowheads="1"/>
          </p:cNvSpPr>
          <p:nvPr/>
        </p:nvSpPr>
        <p:spPr bwMode="auto">
          <a:xfrm>
            <a:off x="714384" y="747620"/>
            <a:ext cx="77129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WAN port can be connected to internet by PPPoE usually.</a:t>
            </a:r>
            <a:br>
              <a:rPr lang="en-US" altLang="ja-JP" sz="2000" dirty="0" smtClean="0"/>
            </a:br>
            <a:r>
              <a:rPr lang="en-US" altLang="ja-JP" sz="2000" dirty="0" smtClean="0"/>
              <a:t>Ask User Name and Password to your internet provider.</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55. WAN for Internet</a:t>
            </a:r>
            <a:endParaRPr lang="en-US" altLang="ja-JP" sz="2800" b="1" u="none" dirty="0">
              <a:solidFill>
                <a:schemeClr val="bg1"/>
              </a:solidFill>
              <a:latin typeface="Arial" pitchFamily="34" charset="0"/>
              <a:sym typeface="ＭＳ Ｐゴシック" pitchFamily="50" charset="-128"/>
            </a:endParaRPr>
          </a:p>
        </p:txBody>
      </p:sp>
      <p:sp>
        <p:nvSpPr>
          <p:cNvPr id="5" name="Line 17"/>
          <p:cNvSpPr>
            <a:spLocks noChangeShapeType="1"/>
          </p:cNvSpPr>
          <p:nvPr/>
        </p:nvSpPr>
        <p:spPr bwMode="auto">
          <a:xfrm flipV="1">
            <a:off x="6818450" y="2939656"/>
            <a:ext cx="4" cy="766097"/>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2" name="Rectangle 81"/>
          <p:cNvSpPr>
            <a:spLocks noChangeArrowheads="1"/>
          </p:cNvSpPr>
          <p:nvPr/>
        </p:nvSpPr>
        <p:spPr bwMode="auto">
          <a:xfrm>
            <a:off x="6345757" y="3536481"/>
            <a:ext cx="1030444" cy="338554"/>
          </a:xfrm>
          <a:prstGeom prst="rect">
            <a:avLst/>
          </a:prstGeom>
          <a:solidFill>
            <a:srgbClr val="3333FF"/>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lang="en-US" altLang="ja-JP" dirty="0" smtClean="0">
                <a:solidFill>
                  <a:schemeClr val="bg1"/>
                </a:solidFill>
              </a:rPr>
              <a:t>KX-HTS</a:t>
            </a:r>
            <a:endParaRPr lang="ja-JP" altLang="en-US" sz="800" dirty="0">
              <a:solidFill>
                <a:schemeClr val="bg1"/>
              </a:solidFill>
            </a:endParaRPr>
          </a:p>
        </p:txBody>
      </p:sp>
      <p:grpSp>
        <p:nvGrpSpPr>
          <p:cNvPr id="13" name="Group 102"/>
          <p:cNvGrpSpPr>
            <a:grpSpLocks/>
          </p:cNvGrpSpPr>
          <p:nvPr/>
        </p:nvGrpSpPr>
        <p:grpSpPr bwMode="auto">
          <a:xfrm>
            <a:off x="6342559" y="2649569"/>
            <a:ext cx="938180" cy="570316"/>
            <a:chOff x="2290" y="1480"/>
            <a:chExt cx="589" cy="347"/>
          </a:xfrm>
        </p:grpSpPr>
        <p:grpSp>
          <p:nvGrpSpPr>
            <p:cNvPr id="14" name="Group 103"/>
            <p:cNvGrpSpPr>
              <a:grpSpLocks/>
            </p:cNvGrpSpPr>
            <p:nvPr/>
          </p:nvGrpSpPr>
          <p:grpSpPr bwMode="auto">
            <a:xfrm>
              <a:off x="2381" y="1480"/>
              <a:ext cx="409" cy="347"/>
              <a:chOff x="2336" y="1557"/>
              <a:chExt cx="484" cy="347"/>
            </a:xfrm>
          </p:grpSpPr>
          <p:sp>
            <p:nvSpPr>
              <p:cNvPr id="16" name="Oval 104"/>
              <p:cNvSpPr>
                <a:spLocks noChangeArrowheads="1"/>
              </p:cNvSpPr>
              <p:nvPr/>
            </p:nvSpPr>
            <p:spPr bwMode="auto">
              <a:xfrm>
                <a:off x="2336" y="1659"/>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7" name="Oval 105"/>
              <p:cNvSpPr>
                <a:spLocks noChangeArrowheads="1"/>
              </p:cNvSpPr>
              <p:nvPr/>
            </p:nvSpPr>
            <p:spPr bwMode="auto">
              <a:xfrm>
                <a:off x="2421" y="1572"/>
                <a:ext cx="200" cy="150"/>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8" name="Oval 106"/>
              <p:cNvSpPr>
                <a:spLocks noChangeArrowheads="1"/>
              </p:cNvSpPr>
              <p:nvPr/>
            </p:nvSpPr>
            <p:spPr bwMode="auto">
              <a:xfrm>
                <a:off x="2543" y="1557"/>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9" name="Oval 107"/>
              <p:cNvSpPr>
                <a:spLocks noChangeArrowheads="1"/>
              </p:cNvSpPr>
              <p:nvPr/>
            </p:nvSpPr>
            <p:spPr bwMode="auto">
              <a:xfrm>
                <a:off x="2384" y="1755"/>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21" name="Oval 108"/>
              <p:cNvSpPr>
                <a:spLocks noChangeArrowheads="1"/>
              </p:cNvSpPr>
              <p:nvPr/>
            </p:nvSpPr>
            <p:spPr bwMode="auto">
              <a:xfrm>
                <a:off x="2527" y="1755"/>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22" name="Oval 109"/>
              <p:cNvSpPr>
                <a:spLocks noChangeArrowheads="1"/>
              </p:cNvSpPr>
              <p:nvPr/>
            </p:nvSpPr>
            <p:spPr bwMode="auto">
              <a:xfrm>
                <a:off x="2467" y="1643"/>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23" name="Oval 110"/>
              <p:cNvSpPr>
                <a:spLocks noChangeArrowheads="1"/>
              </p:cNvSpPr>
              <p:nvPr/>
            </p:nvSpPr>
            <p:spPr bwMode="auto">
              <a:xfrm>
                <a:off x="2621" y="1643"/>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grpSp>
        <p:sp>
          <p:nvSpPr>
            <p:cNvPr id="15" name="Text Box 111"/>
            <p:cNvSpPr txBox="1">
              <a:spLocks noChangeArrowheads="1"/>
            </p:cNvSpPr>
            <p:nvPr/>
          </p:nvSpPr>
          <p:spPr bwMode="auto">
            <a:xfrm>
              <a:off x="2290" y="1499"/>
              <a:ext cx="589" cy="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pPr>
              <a:r>
                <a:rPr kumimoji="0" lang="en-US" altLang="ja-JP" sz="1200" b="1" dirty="0" smtClean="0">
                  <a:latin typeface="Times New Roman" pitchFamily="18" charset="0"/>
                </a:rPr>
                <a:t>Internet</a:t>
              </a:r>
              <a:endParaRPr kumimoji="0" lang="en-US" altLang="ja-JP" sz="1200" b="1" dirty="0">
                <a:latin typeface="Times New Roman" pitchFamily="18" charset="0"/>
              </a:endParaRPr>
            </a:p>
          </p:txBody>
        </p:sp>
      </p:grpSp>
      <p:pic>
        <p:nvPicPr>
          <p:cNvPr id="24" name="Picture 2" descr="C:\Users\5156302\AppData\Local\Microsoft\Windows\Temporary Internet Files\Content.IE5\MXRO9FII\zUdv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446673" y="3528112"/>
            <a:ext cx="522933" cy="4122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814" y="1455506"/>
            <a:ext cx="539115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4262" y="4033402"/>
            <a:ext cx="667252" cy="62109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 name="Picture 145" descr="MCj0441340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2799" y="3277571"/>
            <a:ext cx="597464" cy="59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25"/>
          <p:cNvSpPr txBox="1">
            <a:spLocks noChangeArrowheads="1"/>
          </p:cNvSpPr>
          <p:nvPr/>
        </p:nvSpPr>
        <p:spPr bwMode="auto">
          <a:xfrm>
            <a:off x="6844324" y="2168952"/>
            <a:ext cx="1315385" cy="184666"/>
          </a:xfrm>
          <a:prstGeom prst="rect">
            <a:avLst/>
          </a:prstGeom>
          <a:solidFill>
            <a:srgbClr val="BDF4AA"/>
          </a:solidFill>
          <a:ln w="9525">
            <a:solidFill>
              <a:schemeClr val="tx1"/>
            </a:solidFill>
            <a:miter lim="800000"/>
            <a:headEnd/>
            <a:tailEnd/>
          </a:ln>
          <a:effectLst/>
          <a:extLst/>
        </p:spPr>
        <p:txBody>
          <a:bodyPr wrap="square" lIns="0" tIns="0" rIns="0" bIns="0">
            <a:spAutoFit/>
          </a:bodyPr>
          <a:lstStyle/>
          <a:p>
            <a:pPr eaLnBrk="0" hangingPunct="0">
              <a:spcBef>
                <a:spcPct val="0"/>
              </a:spcBef>
            </a:pPr>
            <a:r>
              <a:rPr lang="en-US" altLang="ja-JP" sz="1200" dirty="0" smtClean="0">
                <a:effectLst>
                  <a:outerShdw blurRad="38100" dist="38100" dir="2700000" algn="tl">
                    <a:srgbClr val="FFFFFF"/>
                  </a:outerShdw>
                </a:effectLst>
              </a:rPr>
              <a:t>YouTube etc</a:t>
            </a:r>
            <a:endParaRPr lang="ja-JP" altLang="en-US" sz="1200" b="1" u="sng" dirty="0">
              <a:effectLst>
                <a:outerShdw blurRad="38100" dist="38100" dir="2700000" algn="tl">
                  <a:srgbClr val="FFFFFF"/>
                </a:outerShdw>
              </a:effectLst>
            </a:endParaRPr>
          </a:p>
        </p:txBody>
      </p:sp>
    </p:spTree>
    <p:extLst>
      <p:ext uri="{BB962C8B-B14F-4D97-AF65-F5344CB8AC3E}">
        <p14:creationId xmlns:p14="http://schemas.microsoft.com/office/powerpoint/2010/main" val="1760811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a:r>
              <a:rPr lang="en-US" altLang="ja-JP" sz="2000" dirty="0" smtClean="0"/>
              <a:t>Software of KX-HTS, KX-HDV and KX-NTV has to be latest.</a:t>
            </a:r>
          </a:p>
          <a:p>
            <a:pPr algn="l"/>
            <a:r>
              <a:rPr lang="en-US" altLang="ja-JP" sz="2000" dirty="0" smtClean="0">
                <a:solidFill>
                  <a:srgbClr val="3333FF"/>
                </a:solidFill>
              </a:rPr>
              <a:t>KX-HTS</a:t>
            </a:r>
            <a:r>
              <a:rPr lang="en-US" altLang="ja-JP" sz="2000" dirty="0" smtClean="0"/>
              <a:t> version 1.5 supports followings.</a:t>
            </a:r>
            <a:br>
              <a:rPr lang="en-US" altLang="ja-JP" sz="2000" dirty="0" smtClean="0"/>
            </a:br>
            <a:r>
              <a:rPr lang="en-US" altLang="ja-JP" dirty="0" smtClean="0"/>
              <a:t>(1) Phone book on LCD of KX-HDV by PBX system speed dial</a:t>
            </a:r>
            <a:br>
              <a:rPr lang="en-US" altLang="ja-JP" dirty="0" smtClean="0"/>
            </a:br>
            <a:r>
              <a:rPr lang="en-US" altLang="ja-JP" dirty="0" smtClean="0"/>
              <a:t>(2) CO button of KX-HDV230</a:t>
            </a:r>
            <a:br>
              <a:rPr lang="en-US" altLang="ja-JP" dirty="0" smtClean="0"/>
            </a:br>
            <a:r>
              <a:rPr lang="en-US" altLang="ja-JP" dirty="0" smtClean="0"/>
              <a:t>(3) Conference by SLT</a:t>
            </a:r>
          </a:p>
          <a:p>
            <a:pPr algn="l"/>
            <a:r>
              <a:rPr lang="en-US" altLang="ja-JP" sz="2000" dirty="0" smtClean="0"/>
              <a:t>Software version up of </a:t>
            </a:r>
            <a:r>
              <a:rPr lang="en-US" altLang="ja-JP" sz="2000" dirty="0" smtClean="0">
                <a:solidFill>
                  <a:srgbClr val="3333FF"/>
                </a:solidFill>
              </a:rPr>
              <a:t>KX-HDV</a:t>
            </a:r>
            <a:r>
              <a:rPr lang="en-US" altLang="ja-JP" sz="2000" dirty="0" smtClean="0"/>
              <a:t> phone is also required for (1) and (2).</a:t>
            </a:r>
          </a:p>
          <a:p>
            <a:pPr algn="l"/>
            <a:r>
              <a:rPr lang="en-US" altLang="ja-JP" sz="2000" dirty="0" smtClean="0"/>
              <a:t>Software of </a:t>
            </a:r>
            <a:r>
              <a:rPr lang="en-US" altLang="ja-JP" sz="2000" dirty="0" smtClean="0">
                <a:solidFill>
                  <a:srgbClr val="3333FF"/>
                </a:solidFill>
              </a:rPr>
              <a:t>KX-NTV</a:t>
            </a:r>
            <a:r>
              <a:rPr lang="en-US" altLang="ja-JP" sz="2000" dirty="0" smtClean="0"/>
              <a:t> has to be version 0101</a:t>
            </a:r>
            <a:r>
              <a:rPr lang="en-US" altLang="ja-JP" sz="2000" dirty="0" smtClean="0">
                <a:solidFill>
                  <a:srgbClr val="3333FF"/>
                </a:solidFill>
              </a:rPr>
              <a:t>e</a:t>
            </a:r>
            <a:r>
              <a:rPr lang="en-US" altLang="ja-JP" sz="2000" dirty="0" smtClean="0"/>
              <a:t> or later.</a:t>
            </a:r>
            <a:br>
              <a:rPr lang="en-US" altLang="ja-JP" sz="2000" dirty="0" smtClean="0"/>
            </a:br>
            <a:r>
              <a:rPr lang="en-US" altLang="ja-JP" sz="2000" dirty="0" smtClean="0"/>
              <a:t>If software version is 0101</a:t>
            </a:r>
            <a:r>
              <a:rPr lang="en-US" altLang="ja-JP" sz="2000" dirty="0" smtClean="0">
                <a:solidFill>
                  <a:srgbClr val="3333FF"/>
                </a:solidFill>
              </a:rPr>
              <a:t>d</a:t>
            </a:r>
            <a:r>
              <a:rPr lang="en-US" altLang="ja-JP" sz="2000" dirty="0" smtClean="0"/>
              <a:t> (first mass production version), KX-NTV cannot be connected to KX-HTS.</a:t>
            </a:r>
            <a:br>
              <a:rPr lang="en-US" altLang="ja-JP" sz="2000" dirty="0" smtClean="0"/>
            </a:br>
            <a:r>
              <a:rPr lang="en-US" altLang="ja-JP" sz="2000" dirty="0" smtClean="0"/>
              <a:t>(KX-NTV first version can be connected to KX-NS/NSX only.)</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3. Software Version</a:t>
            </a:r>
            <a:endParaRPr lang="en-US" altLang="ja-JP" sz="2800" b="1" u="none" dirty="0">
              <a:solidFill>
                <a:schemeClr val="bg1"/>
              </a:solidFill>
              <a:latin typeface="Arial" pitchFamily="34" charset="0"/>
              <a:sym typeface="ＭＳ Ｐゴシック" pitchFamily="50" charset="-128"/>
            </a:endParaRPr>
          </a:p>
        </p:txBody>
      </p:sp>
      <p:sp>
        <p:nvSpPr>
          <p:cNvPr id="7" name="Rectangle 71"/>
          <p:cNvSpPr>
            <a:spLocks noChangeArrowheads="1"/>
          </p:cNvSpPr>
          <p:nvPr/>
        </p:nvSpPr>
        <p:spPr bwMode="auto">
          <a:xfrm>
            <a:off x="715538" y="4854183"/>
            <a:ext cx="77129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a:r>
              <a:rPr lang="en-US" altLang="ja-JP" dirty="0" smtClean="0"/>
              <a:t>KX-HDV except KX-HDV230 does not support CO button.</a:t>
            </a:r>
            <a:endParaRPr lang="ja-JP" altLang="en-US" dirty="0">
              <a:cs typeface="Arial" pitchFamily="34" charset="0"/>
            </a:endParaRPr>
          </a:p>
        </p:txBody>
      </p:sp>
    </p:spTree>
    <p:extLst>
      <p:ext uri="{BB962C8B-B14F-4D97-AF65-F5344CB8AC3E}">
        <p14:creationId xmlns:p14="http://schemas.microsoft.com/office/powerpoint/2010/main" val="624531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71"/>
          <p:cNvSpPr>
            <a:spLocks noChangeArrowheads="1"/>
          </p:cNvSpPr>
          <p:nvPr/>
        </p:nvSpPr>
        <p:spPr bwMode="auto">
          <a:xfrm>
            <a:off x="748777" y="2028018"/>
            <a:ext cx="7712924" cy="2800767"/>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t>Office</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endParaRPr lang="ja-JP" altLang="en-US" dirty="0">
              <a:cs typeface="Arial" pitchFamily="34" charset="0"/>
            </a:endParaRPr>
          </a:p>
        </p:txBody>
      </p:sp>
      <p:sp>
        <p:nvSpPr>
          <p:cNvPr id="8" name="Rectangle 71"/>
          <p:cNvSpPr>
            <a:spLocks noChangeArrowheads="1"/>
          </p:cNvSpPr>
          <p:nvPr/>
        </p:nvSpPr>
        <p:spPr bwMode="auto">
          <a:xfrm>
            <a:off x="3565513" y="2929325"/>
            <a:ext cx="4750582" cy="1015663"/>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                                               </a:t>
            </a:r>
            <a:r>
              <a:rPr lang="ja-JP" altLang="en-US" sz="1200" dirty="0" smtClean="0"/>
              <a:t>           </a:t>
            </a:r>
            <a:r>
              <a:rPr lang="en-US" altLang="ja-JP" sz="1200" dirty="0" smtClean="0">
                <a:solidFill>
                  <a:srgbClr val="3333FF"/>
                </a:solidFill>
              </a:rPr>
              <a:t>                       </a:t>
            </a:r>
            <a:r>
              <a:rPr lang="en-US" altLang="ja-JP" sz="1200" dirty="0" smtClean="0"/>
              <a:t>SIP</a:t>
            </a:r>
            <a:br>
              <a:rPr lang="en-US" altLang="ja-JP" sz="1200" dirty="0" smtClean="0"/>
            </a:br>
            <a:r>
              <a:rPr lang="en-US" altLang="ja-JP" sz="1200" dirty="0" smtClean="0"/>
              <a:t>                                                                                 Software phone</a:t>
            </a:r>
            <a:br>
              <a:rPr lang="en-US" altLang="ja-JP" sz="1200" dirty="0" smtClean="0"/>
            </a:br>
            <a:r>
              <a:rPr lang="en-US" altLang="ja-JP" sz="1200" dirty="0" smtClean="0"/>
              <a:t/>
            </a:r>
            <a:br>
              <a:rPr lang="en-US" altLang="ja-JP" sz="1200" dirty="0" smtClean="0"/>
            </a:br>
            <a:r>
              <a:rPr lang="en-US" altLang="ja-JP" sz="1200" dirty="0" smtClean="0"/>
              <a:t>L2 Switch                                                                   </a:t>
            </a:r>
            <a:br>
              <a:rPr lang="en-US" altLang="ja-JP" sz="1200" dirty="0" smtClean="0"/>
            </a:br>
            <a:r>
              <a:rPr lang="en-US" altLang="ja-JP" sz="1200" dirty="0" smtClean="0"/>
              <a:t>                   LAN : 192.168</a:t>
            </a:r>
            <a:r>
              <a:rPr lang="en-US" altLang="ja-JP" sz="1200" dirty="0" smtClean="0">
                <a:solidFill>
                  <a:srgbClr val="3333FF"/>
                </a:solidFill>
              </a:rPr>
              <a:t>.0.xxx</a:t>
            </a:r>
            <a:endParaRPr lang="ja-JP" altLang="en-US" sz="1200" dirty="0">
              <a:solidFill>
                <a:srgbClr val="3333FF"/>
              </a:solidFill>
            </a:endParaRPr>
          </a:p>
        </p:txBody>
      </p:sp>
      <p:grpSp>
        <p:nvGrpSpPr>
          <p:cNvPr id="2" name="グループ化 1"/>
          <p:cNvGrpSpPr/>
          <p:nvPr/>
        </p:nvGrpSpPr>
        <p:grpSpPr>
          <a:xfrm>
            <a:off x="2585032" y="2395888"/>
            <a:ext cx="3261731" cy="1098210"/>
            <a:chOff x="2585032" y="2793084"/>
            <a:chExt cx="3261731" cy="829715"/>
          </a:xfrm>
        </p:grpSpPr>
        <p:sp>
          <p:nvSpPr>
            <p:cNvPr id="30" name="Line 17"/>
            <p:cNvSpPr>
              <a:spLocks noChangeShapeType="1"/>
            </p:cNvSpPr>
            <p:nvPr/>
          </p:nvSpPr>
          <p:spPr bwMode="auto">
            <a:xfrm flipH="1" flipV="1">
              <a:off x="4323967" y="2793084"/>
              <a:ext cx="1421322" cy="80013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93" name="Line 16"/>
            <p:cNvSpPr>
              <a:spLocks noChangeShapeType="1"/>
            </p:cNvSpPr>
            <p:nvPr/>
          </p:nvSpPr>
          <p:spPr bwMode="auto">
            <a:xfrm>
              <a:off x="2585032" y="2793084"/>
              <a:ext cx="1738937"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67" name="Rectangle 71"/>
            <p:cNvSpPr>
              <a:spLocks noChangeArrowheads="1"/>
            </p:cNvSpPr>
            <p:nvPr/>
          </p:nvSpPr>
          <p:spPr bwMode="auto">
            <a:xfrm>
              <a:off x="4220434" y="3041474"/>
              <a:ext cx="1626329" cy="581325"/>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solidFill>
                    <a:srgbClr val="3333FF"/>
                  </a:solidFill>
                </a:rPr>
                <a:t>WAN</a:t>
              </a:r>
              <a:r>
                <a:rPr lang="en-US" altLang="ja-JP" sz="1200" dirty="0" smtClean="0">
                  <a:solidFill>
                    <a:srgbClr val="3333FF"/>
                  </a:solidFill>
                </a:rPr>
                <a:t/>
              </a:r>
              <a:br>
                <a:rPr lang="en-US" altLang="ja-JP" sz="1200" dirty="0" smtClean="0">
                  <a:solidFill>
                    <a:srgbClr val="3333FF"/>
                  </a:solidFill>
                </a:rPr>
              </a:br>
              <a:r>
                <a:rPr lang="en-US" altLang="ja-JP" sz="1200" dirty="0" smtClean="0"/>
                <a:t>192.168.</a:t>
              </a:r>
              <a:r>
                <a:rPr lang="en-US" altLang="ja-JP" sz="1200" dirty="0" smtClean="0">
                  <a:solidFill>
                    <a:srgbClr val="3333FF"/>
                  </a:solidFill>
                </a:rPr>
                <a:t>22.99</a:t>
              </a:r>
              <a:br>
                <a:rPr lang="en-US" altLang="ja-JP" sz="1200" dirty="0" smtClean="0">
                  <a:solidFill>
                    <a:srgbClr val="3333FF"/>
                  </a:solidFill>
                </a:rPr>
              </a:br>
              <a:r>
                <a:rPr lang="en-US" altLang="ja-JP" sz="1200" dirty="0" smtClean="0">
                  <a:solidFill>
                    <a:srgbClr val="3333FF"/>
                  </a:solidFill>
                </a:rPr>
                <a:t> for example</a:t>
              </a:r>
              <a:endParaRPr lang="ja-JP" altLang="en-US" sz="1200" dirty="0">
                <a:solidFill>
                  <a:srgbClr val="3333FF"/>
                </a:solidFill>
              </a:endParaRPr>
            </a:p>
          </p:txBody>
        </p:sp>
      </p:grpSp>
      <p:sp>
        <p:nvSpPr>
          <p:cNvPr id="20" name="Rectangle 71"/>
          <p:cNvSpPr>
            <a:spLocks noChangeArrowheads="1"/>
          </p:cNvSpPr>
          <p:nvPr/>
        </p:nvSpPr>
        <p:spPr bwMode="auto">
          <a:xfrm>
            <a:off x="714384" y="747620"/>
            <a:ext cx="77129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solidFill>
                  <a:srgbClr val="3333FF"/>
                </a:solidFill>
              </a:rPr>
              <a:t>WAN port of KX-HTS</a:t>
            </a:r>
            <a:r>
              <a:rPr lang="en-US" altLang="ja-JP" sz="2000" dirty="0" smtClean="0"/>
              <a:t> has to be connected to LAN of existing router as DHCP client or using fixed IP address.</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56. Connection to LAN of Existing Router</a:t>
            </a:r>
            <a:endParaRPr lang="en-US" altLang="ja-JP" sz="2800" b="1" u="none" dirty="0">
              <a:solidFill>
                <a:schemeClr val="bg1"/>
              </a:solidFill>
              <a:latin typeface="Arial" pitchFamily="34" charset="0"/>
              <a:sym typeface="ＭＳ Ｐゴシック" pitchFamily="50" charset="-128"/>
            </a:endParaRPr>
          </a:p>
        </p:txBody>
      </p:sp>
      <p:sp>
        <p:nvSpPr>
          <p:cNvPr id="11" name="Line 16"/>
          <p:cNvSpPr>
            <a:spLocks noChangeShapeType="1"/>
          </p:cNvSpPr>
          <p:nvPr/>
        </p:nvSpPr>
        <p:spPr bwMode="auto">
          <a:xfrm flipV="1">
            <a:off x="2732083" y="3874261"/>
            <a:ext cx="1234358" cy="43419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3" name="Line 17"/>
          <p:cNvSpPr>
            <a:spLocks noChangeShapeType="1"/>
          </p:cNvSpPr>
          <p:nvPr/>
        </p:nvSpPr>
        <p:spPr bwMode="auto">
          <a:xfrm flipV="1">
            <a:off x="4015868" y="3493739"/>
            <a:ext cx="1433462" cy="33109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5" name="Line 26"/>
          <p:cNvSpPr>
            <a:spLocks noChangeShapeType="1"/>
          </p:cNvSpPr>
          <p:nvPr/>
        </p:nvSpPr>
        <p:spPr bwMode="auto">
          <a:xfrm>
            <a:off x="5789094" y="3465015"/>
            <a:ext cx="1000936" cy="479973"/>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7" name="Line 26"/>
          <p:cNvSpPr>
            <a:spLocks noChangeShapeType="1"/>
          </p:cNvSpPr>
          <p:nvPr/>
        </p:nvSpPr>
        <p:spPr bwMode="auto">
          <a:xfrm>
            <a:off x="5835813" y="3457287"/>
            <a:ext cx="352674" cy="453057"/>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21" name="Picture 96" descr="HGT100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123" y="3802135"/>
            <a:ext cx="572043" cy="314819"/>
          </a:xfrm>
          <a:prstGeom prst="rect">
            <a:avLst/>
          </a:prstGeom>
          <a:noFill/>
          <a:extLst>
            <a:ext uri="{909E8E84-426E-40DD-AFC4-6F175D3DCCD1}">
              <a14:hiddenFill xmlns:a14="http://schemas.microsoft.com/office/drawing/2010/main">
                <a:solidFill>
                  <a:srgbClr val="FFFFFF"/>
                </a:solidFill>
              </a14:hiddenFill>
            </a:ext>
          </a:extLst>
        </p:spPr>
      </p:pic>
      <p:sp>
        <p:nvSpPr>
          <p:cNvPr id="22" name="Line 16"/>
          <p:cNvSpPr>
            <a:spLocks noChangeShapeType="1"/>
          </p:cNvSpPr>
          <p:nvPr/>
        </p:nvSpPr>
        <p:spPr bwMode="auto">
          <a:xfrm flipV="1">
            <a:off x="3474889" y="3863820"/>
            <a:ext cx="540979" cy="49406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3" name="Line 16"/>
          <p:cNvSpPr>
            <a:spLocks noChangeShapeType="1"/>
          </p:cNvSpPr>
          <p:nvPr/>
        </p:nvSpPr>
        <p:spPr bwMode="auto">
          <a:xfrm flipH="1" flipV="1">
            <a:off x="4015868" y="3871656"/>
            <a:ext cx="214545" cy="49406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4" name="Line 16"/>
          <p:cNvSpPr>
            <a:spLocks noChangeShapeType="1"/>
          </p:cNvSpPr>
          <p:nvPr/>
        </p:nvSpPr>
        <p:spPr bwMode="auto">
          <a:xfrm>
            <a:off x="4013985" y="3826104"/>
            <a:ext cx="836511" cy="50632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25" name="Picture 21" descr="MC90022353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0817" y="3708541"/>
            <a:ext cx="968375" cy="3262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3124745" y="4133115"/>
            <a:ext cx="737166" cy="44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438278" y="4133115"/>
            <a:ext cx="686467" cy="439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グループ化 31"/>
          <p:cNvGrpSpPr/>
          <p:nvPr/>
        </p:nvGrpSpPr>
        <p:grpSpPr>
          <a:xfrm>
            <a:off x="5661408" y="1784777"/>
            <a:ext cx="301314" cy="1688383"/>
            <a:chOff x="5009726" y="2526792"/>
            <a:chExt cx="275970" cy="371089"/>
          </a:xfrm>
        </p:grpSpPr>
        <p:sp>
          <p:nvSpPr>
            <p:cNvPr id="34" name="Line 26"/>
            <p:cNvSpPr>
              <a:spLocks noChangeShapeType="1"/>
            </p:cNvSpPr>
            <p:nvPr/>
          </p:nvSpPr>
          <p:spPr bwMode="auto">
            <a:xfrm flipH="1" flipV="1">
              <a:off x="5009726" y="2532973"/>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35" name="Line 26"/>
            <p:cNvSpPr>
              <a:spLocks noChangeShapeType="1"/>
            </p:cNvSpPr>
            <p:nvPr/>
          </p:nvSpPr>
          <p:spPr bwMode="auto">
            <a:xfrm flipH="1" flipV="1">
              <a:off x="5149769" y="2526792"/>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36" name="Line 26"/>
            <p:cNvSpPr>
              <a:spLocks noChangeShapeType="1"/>
            </p:cNvSpPr>
            <p:nvPr/>
          </p:nvSpPr>
          <p:spPr bwMode="auto">
            <a:xfrm flipH="1" flipV="1">
              <a:off x="5285696" y="2526792"/>
              <a:ext cx="0" cy="364908"/>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grpSp>
      <p:sp>
        <p:nvSpPr>
          <p:cNvPr id="33" name="Text Box 26"/>
          <p:cNvSpPr txBox="1">
            <a:spLocks noChangeArrowheads="1"/>
          </p:cNvSpPr>
          <p:nvPr/>
        </p:nvSpPr>
        <p:spPr bwMode="auto">
          <a:xfrm>
            <a:off x="5348811" y="1453278"/>
            <a:ext cx="1015385" cy="36933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hangingPunct="0">
              <a:spcBef>
                <a:spcPct val="0"/>
              </a:spcBef>
            </a:pPr>
            <a:r>
              <a:rPr lang="en-US" altLang="ja-JP" sz="1200" dirty="0" smtClean="0">
                <a:effectLst>
                  <a:outerShdw blurRad="38100" dist="38100" dir="2700000" algn="tl">
                    <a:srgbClr val="FFFFFF"/>
                  </a:outerShdw>
                </a:effectLst>
              </a:rPr>
              <a:t>PSTN</a:t>
            </a:r>
            <a:br>
              <a:rPr lang="en-US" altLang="ja-JP" sz="1200" dirty="0" smtClean="0">
                <a:effectLst>
                  <a:outerShdw blurRad="38100" dist="38100" dir="2700000" algn="tl">
                    <a:srgbClr val="FFFFFF"/>
                  </a:outerShdw>
                </a:effectLst>
              </a:rPr>
            </a:br>
            <a:endParaRPr lang="ja-JP" altLang="en-US" sz="1200" b="1" u="sng" dirty="0">
              <a:effectLst>
                <a:outerShdw blurRad="38100" dist="38100" dir="2700000" algn="tl">
                  <a:srgbClr val="FFFFFF"/>
                </a:outerShdw>
              </a:effectLst>
            </a:endParaRPr>
          </a:p>
        </p:txBody>
      </p:sp>
      <p:pic>
        <p:nvPicPr>
          <p:cNvPr id="48" name="Picture 2" descr="C:\Users\5156302\AppData\Local\Microsoft\Windows\Temporary Internet Files\Content.IE5\MXRO9FII\zUdvS[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6248299" y="3233290"/>
            <a:ext cx="522933" cy="41224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5167824\Desktop\KX-TGP600(BaseUnit)_low[1]\KX-HDV130B.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3866" y="4182669"/>
            <a:ext cx="454211" cy="41005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5167824\Desktop\KX-TGP600(BaseUnit)_low[1]\KX-HDV130B.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9010" y="4186785"/>
            <a:ext cx="454211" cy="410052"/>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81"/>
          <p:cNvSpPr>
            <a:spLocks noChangeArrowheads="1"/>
          </p:cNvSpPr>
          <p:nvPr/>
        </p:nvSpPr>
        <p:spPr bwMode="auto">
          <a:xfrm>
            <a:off x="5237598" y="3324463"/>
            <a:ext cx="1030444" cy="338554"/>
          </a:xfrm>
          <a:prstGeom prst="rect">
            <a:avLst/>
          </a:prstGeom>
          <a:solidFill>
            <a:srgbClr val="3333FF"/>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lang="en-US" altLang="ja-JP" dirty="0" smtClean="0">
                <a:solidFill>
                  <a:schemeClr val="bg1"/>
                </a:solidFill>
              </a:rPr>
              <a:t>KX-HTS</a:t>
            </a:r>
            <a:endParaRPr lang="ja-JP" altLang="en-US" sz="800" dirty="0">
              <a:solidFill>
                <a:schemeClr val="bg1"/>
              </a:solidFill>
            </a:endParaRPr>
          </a:p>
        </p:txBody>
      </p:sp>
      <p:sp>
        <p:nvSpPr>
          <p:cNvPr id="89" name="Line 16"/>
          <p:cNvSpPr>
            <a:spLocks noChangeShapeType="1"/>
          </p:cNvSpPr>
          <p:nvPr/>
        </p:nvSpPr>
        <p:spPr bwMode="auto">
          <a:xfrm flipV="1">
            <a:off x="1970559" y="2389239"/>
            <a:ext cx="686476" cy="674762"/>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90" name="Line 16"/>
          <p:cNvSpPr>
            <a:spLocks noChangeShapeType="1"/>
          </p:cNvSpPr>
          <p:nvPr/>
        </p:nvSpPr>
        <p:spPr bwMode="auto">
          <a:xfrm flipH="1" flipV="1">
            <a:off x="2704240" y="2367766"/>
            <a:ext cx="178208" cy="661659"/>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92" name="Picture 2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79440" y="2782109"/>
            <a:ext cx="667252" cy="62109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 name="Line 16"/>
          <p:cNvSpPr>
            <a:spLocks noChangeShapeType="1"/>
          </p:cNvSpPr>
          <p:nvPr/>
        </p:nvSpPr>
        <p:spPr bwMode="auto">
          <a:xfrm flipV="1">
            <a:off x="1365918" y="2395888"/>
            <a:ext cx="1245357" cy="633537"/>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97" name="Picture 4"/>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939099" y="2842983"/>
            <a:ext cx="737166" cy="44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 name="Line 16"/>
          <p:cNvSpPr>
            <a:spLocks noChangeShapeType="1"/>
          </p:cNvSpPr>
          <p:nvPr/>
        </p:nvSpPr>
        <p:spPr bwMode="auto">
          <a:xfrm flipV="1">
            <a:off x="2576915" y="1739578"/>
            <a:ext cx="718759" cy="727151"/>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99" name="Picture 66" descr="MC900432567[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3425" y="1801656"/>
            <a:ext cx="1465390" cy="109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0" name="Group 102"/>
          <p:cNvGrpSpPr>
            <a:grpSpLocks/>
          </p:cNvGrpSpPr>
          <p:nvPr/>
        </p:nvGrpSpPr>
        <p:grpSpPr bwMode="auto">
          <a:xfrm>
            <a:off x="2737500" y="1401645"/>
            <a:ext cx="938180" cy="570316"/>
            <a:chOff x="2290" y="1480"/>
            <a:chExt cx="589" cy="347"/>
          </a:xfrm>
        </p:grpSpPr>
        <p:grpSp>
          <p:nvGrpSpPr>
            <p:cNvPr id="101" name="Group 103"/>
            <p:cNvGrpSpPr>
              <a:grpSpLocks/>
            </p:cNvGrpSpPr>
            <p:nvPr/>
          </p:nvGrpSpPr>
          <p:grpSpPr bwMode="auto">
            <a:xfrm>
              <a:off x="2381" y="1480"/>
              <a:ext cx="409" cy="347"/>
              <a:chOff x="2336" y="1557"/>
              <a:chExt cx="484" cy="347"/>
            </a:xfrm>
          </p:grpSpPr>
          <p:sp>
            <p:nvSpPr>
              <p:cNvPr id="103" name="Oval 104"/>
              <p:cNvSpPr>
                <a:spLocks noChangeArrowheads="1"/>
              </p:cNvSpPr>
              <p:nvPr/>
            </p:nvSpPr>
            <p:spPr bwMode="auto">
              <a:xfrm>
                <a:off x="2336" y="1659"/>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4" name="Oval 105"/>
              <p:cNvSpPr>
                <a:spLocks noChangeArrowheads="1"/>
              </p:cNvSpPr>
              <p:nvPr/>
            </p:nvSpPr>
            <p:spPr bwMode="auto">
              <a:xfrm>
                <a:off x="2421" y="1572"/>
                <a:ext cx="200" cy="150"/>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5" name="Oval 106"/>
              <p:cNvSpPr>
                <a:spLocks noChangeArrowheads="1"/>
              </p:cNvSpPr>
              <p:nvPr/>
            </p:nvSpPr>
            <p:spPr bwMode="auto">
              <a:xfrm>
                <a:off x="2543" y="1557"/>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6" name="Oval 107"/>
              <p:cNvSpPr>
                <a:spLocks noChangeArrowheads="1"/>
              </p:cNvSpPr>
              <p:nvPr/>
            </p:nvSpPr>
            <p:spPr bwMode="auto">
              <a:xfrm>
                <a:off x="2384" y="1755"/>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7" name="Oval 108"/>
              <p:cNvSpPr>
                <a:spLocks noChangeArrowheads="1"/>
              </p:cNvSpPr>
              <p:nvPr/>
            </p:nvSpPr>
            <p:spPr bwMode="auto">
              <a:xfrm>
                <a:off x="2527" y="1755"/>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8" name="Oval 109"/>
              <p:cNvSpPr>
                <a:spLocks noChangeArrowheads="1"/>
              </p:cNvSpPr>
              <p:nvPr/>
            </p:nvSpPr>
            <p:spPr bwMode="auto">
              <a:xfrm>
                <a:off x="2467" y="1643"/>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9" name="Oval 110"/>
              <p:cNvSpPr>
                <a:spLocks noChangeArrowheads="1"/>
              </p:cNvSpPr>
              <p:nvPr/>
            </p:nvSpPr>
            <p:spPr bwMode="auto">
              <a:xfrm>
                <a:off x="2621" y="1643"/>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grpSp>
        <p:sp>
          <p:nvSpPr>
            <p:cNvPr id="102" name="Text Box 111"/>
            <p:cNvSpPr txBox="1">
              <a:spLocks noChangeArrowheads="1"/>
            </p:cNvSpPr>
            <p:nvPr/>
          </p:nvSpPr>
          <p:spPr bwMode="auto">
            <a:xfrm>
              <a:off x="2290" y="1499"/>
              <a:ext cx="589" cy="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pPr>
              <a:r>
                <a:rPr kumimoji="0" lang="en-US" altLang="ja-JP" sz="1200" b="1" dirty="0" smtClean="0">
                  <a:latin typeface="Times New Roman" pitchFamily="18" charset="0"/>
                </a:rPr>
                <a:t>Internet</a:t>
              </a:r>
              <a:endParaRPr kumimoji="0" lang="en-US" altLang="ja-JP" sz="1200" b="1" dirty="0">
                <a:latin typeface="Times New Roman" pitchFamily="18" charset="0"/>
              </a:endParaRPr>
            </a:p>
          </p:txBody>
        </p:sp>
      </p:grpSp>
      <p:sp>
        <p:nvSpPr>
          <p:cNvPr id="110" name="Rectangle 71"/>
          <p:cNvSpPr>
            <a:spLocks noChangeArrowheads="1"/>
          </p:cNvSpPr>
          <p:nvPr/>
        </p:nvSpPr>
        <p:spPr bwMode="auto">
          <a:xfrm>
            <a:off x="1307682" y="1983293"/>
            <a:ext cx="3343493" cy="830997"/>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solidFill>
                  <a:srgbClr val="3333FF"/>
                </a:solidFill>
              </a:rPr>
              <a:t>                          </a:t>
            </a:r>
            <a:r>
              <a:rPr lang="en-US" altLang="ja-JP" sz="1200" dirty="0" smtClean="0"/>
              <a:t>WAN</a:t>
            </a:r>
            <a:r>
              <a:rPr lang="en-US" altLang="ja-JP" sz="1200" dirty="0" smtClean="0">
                <a:solidFill>
                  <a:srgbClr val="3333FF"/>
                </a:solidFill>
              </a:rPr>
              <a:t/>
            </a:r>
            <a:br>
              <a:rPr lang="en-US" altLang="ja-JP" sz="1200" dirty="0" smtClean="0">
                <a:solidFill>
                  <a:srgbClr val="3333FF"/>
                </a:solidFill>
              </a:rPr>
            </a:br>
            <a:r>
              <a:rPr lang="en-US" altLang="ja-JP" sz="1200" dirty="0" smtClean="0">
                <a:solidFill>
                  <a:srgbClr val="3333FF"/>
                </a:solidFill>
              </a:rPr>
              <a:t>Existing</a:t>
            </a:r>
            <a:br>
              <a:rPr lang="en-US" altLang="ja-JP" sz="1200" dirty="0" smtClean="0">
                <a:solidFill>
                  <a:srgbClr val="3333FF"/>
                </a:solidFill>
              </a:rPr>
            </a:br>
            <a:r>
              <a:rPr lang="en-US" altLang="ja-JP" sz="1200" dirty="0" smtClean="0">
                <a:solidFill>
                  <a:srgbClr val="3333FF"/>
                </a:solidFill>
              </a:rPr>
              <a:t>Router</a:t>
            </a:r>
            <a:br>
              <a:rPr lang="en-US" altLang="ja-JP" sz="1200" dirty="0" smtClean="0">
                <a:solidFill>
                  <a:srgbClr val="3333FF"/>
                </a:solidFill>
              </a:rPr>
            </a:br>
            <a:r>
              <a:rPr lang="en-US" altLang="ja-JP" sz="1200" dirty="0" smtClean="0">
                <a:solidFill>
                  <a:srgbClr val="3333FF"/>
                </a:solidFill>
              </a:rPr>
              <a:t>                                   LAN:</a:t>
            </a:r>
            <a:r>
              <a:rPr lang="en-US" altLang="ja-JP" sz="1200" dirty="0" smtClean="0"/>
              <a:t>192.168.</a:t>
            </a:r>
            <a:r>
              <a:rPr lang="en-US" altLang="ja-JP" sz="1200" dirty="0" smtClean="0">
                <a:solidFill>
                  <a:srgbClr val="3333FF"/>
                </a:solidFill>
              </a:rPr>
              <a:t>22.xxx</a:t>
            </a:r>
            <a:endParaRPr lang="ja-JP" altLang="en-US" sz="1200" dirty="0">
              <a:solidFill>
                <a:srgbClr val="3333FF"/>
              </a:solidFill>
            </a:endParaRPr>
          </a:p>
        </p:txBody>
      </p:sp>
      <p:pic>
        <p:nvPicPr>
          <p:cNvPr id="70" name="Picture 2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1111" y="2793555"/>
            <a:ext cx="667252" cy="62109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 name="Picture 96" descr="HGT100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245" y="3793894"/>
            <a:ext cx="572043" cy="31481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5490" y="1207338"/>
            <a:ext cx="15525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145" descr="MCj0441340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96144" y="2857475"/>
            <a:ext cx="597464" cy="59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4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71"/>
          <p:cNvSpPr>
            <a:spLocks noChangeArrowheads="1"/>
          </p:cNvSpPr>
          <p:nvPr/>
        </p:nvSpPr>
        <p:spPr bwMode="auto">
          <a:xfrm>
            <a:off x="2839949" y="2511337"/>
            <a:ext cx="3248129" cy="830997"/>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solidFill>
                  <a:srgbClr val="3333FF"/>
                </a:solidFill>
              </a:rPr>
              <a:t>                         </a:t>
            </a:r>
            <a:r>
              <a:rPr lang="en-US" altLang="ja-JP" sz="1200" dirty="0" smtClean="0"/>
              <a:t>WAN</a:t>
            </a:r>
            <a:br>
              <a:rPr lang="en-US" altLang="ja-JP" sz="1200" dirty="0" smtClean="0"/>
            </a:br>
            <a:r>
              <a:rPr lang="en-US" altLang="ja-JP" sz="1200" dirty="0" smtClean="0"/>
              <a:t>Existing</a:t>
            </a:r>
            <a:br>
              <a:rPr lang="en-US" altLang="ja-JP" sz="1200" dirty="0" smtClean="0"/>
            </a:br>
            <a:r>
              <a:rPr lang="en-US" altLang="ja-JP" sz="1200" dirty="0" smtClean="0"/>
              <a:t>Router</a:t>
            </a:r>
            <a:r>
              <a:rPr lang="en-US" altLang="ja-JP" sz="1200" dirty="0" smtClean="0">
                <a:solidFill>
                  <a:srgbClr val="3333FF"/>
                </a:solidFill>
              </a:rPr>
              <a:t/>
            </a:r>
            <a:br>
              <a:rPr lang="en-US" altLang="ja-JP" sz="1200" dirty="0" smtClean="0">
                <a:solidFill>
                  <a:srgbClr val="3333FF"/>
                </a:solidFill>
              </a:rPr>
            </a:br>
            <a:r>
              <a:rPr lang="en-US" altLang="ja-JP" sz="1200" dirty="0" smtClean="0">
                <a:solidFill>
                  <a:srgbClr val="3333FF"/>
                </a:solidFill>
              </a:rPr>
              <a:t>                               </a:t>
            </a:r>
            <a:r>
              <a:rPr lang="en-US" altLang="ja-JP" sz="1200" dirty="0" smtClean="0">
                <a:solidFill>
                  <a:srgbClr val="FF0000"/>
                </a:solidFill>
              </a:rPr>
              <a:t>LAN : </a:t>
            </a:r>
            <a:r>
              <a:rPr lang="en-US" altLang="ja-JP" sz="1200" dirty="0" smtClean="0"/>
              <a:t>192.168</a:t>
            </a:r>
            <a:r>
              <a:rPr lang="en-US" altLang="ja-JP" sz="1200" dirty="0" smtClean="0">
                <a:solidFill>
                  <a:srgbClr val="FF0000"/>
                </a:solidFill>
              </a:rPr>
              <a:t>.0.xxx</a:t>
            </a:r>
            <a:endParaRPr lang="ja-JP" altLang="en-US" sz="1200" dirty="0">
              <a:solidFill>
                <a:srgbClr val="FF0000"/>
              </a:solidFill>
            </a:endParaRPr>
          </a:p>
        </p:txBody>
      </p:sp>
      <p:sp>
        <p:nvSpPr>
          <p:cNvPr id="20" name="Rectangle 71"/>
          <p:cNvSpPr>
            <a:spLocks noChangeArrowheads="1"/>
          </p:cNvSpPr>
          <p:nvPr/>
        </p:nvSpPr>
        <p:spPr bwMode="auto">
          <a:xfrm>
            <a:off x="714384" y="747620"/>
            <a:ext cx="77129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t>When same IP address is used for LAN of KX-HTS and LAN of existing router, LAN of KX-HTS does not work correctly.</a:t>
            </a:r>
            <a:br>
              <a:rPr lang="en-US" altLang="ja-JP" sz="2000" dirty="0" smtClean="0"/>
            </a:br>
            <a:r>
              <a:rPr lang="en-US" altLang="ja-JP" sz="2000" dirty="0" smtClean="0"/>
              <a:t>Program different segment of IP address to LAN of KX-HTS. </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57. LAN of Existing Router - Condition</a:t>
            </a:r>
            <a:endParaRPr lang="en-US" altLang="ja-JP" sz="2800" b="1" u="none" dirty="0">
              <a:solidFill>
                <a:schemeClr val="bg1"/>
              </a:solidFill>
              <a:latin typeface="Arial" pitchFamily="34" charset="0"/>
              <a:sym typeface="ＭＳ Ｐゴシック" pitchFamily="50" charset="-128"/>
            </a:endParaRPr>
          </a:p>
        </p:txBody>
      </p:sp>
      <p:sp>
        <p:nvSpPr>
          <p:cNvPr id="8" name="Rectangle 71"/>
          <p:cNvSpPr>
            <a:spLocks noChangeArrowheads="1"/>
          </p:cNvSpPr>
          <p:nvPr/>
        </p:nvSpPr>
        <p:spPr bwMode="auto">
          <a:xfrm>
            <a:off x="4834428" y="3151751"/>
            <a:ext cx="3889442" cy="1200329"/>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                                            </a:t>
            </a:r>
            <a:r>
              <a:rPr lang="en-US" altLang="ja-JP" sz="1200" dirty="0" smtClean="0">
                <a:solidFill>
                  <a:srgbClr val="0000CC"/>
                </a:solidFill>
              </a:rPr>
              <a:t>WAN : </a:t>
            </a:r>
            <a:r>
              <a:rPr lang="en-US" altLang="ja-JP" sz="1200" dirty="0" smtClean="0"/>
              <a:t>192.168</a:t>
            </a:r>
            <a:r>
              <a:rPr lang="en-US" altLang="ja-JP" sz="1200" dirty="0" smtClean="0">
                <a:solidFill>
                  <a:srgbClr val="0000CC"/>
                </a:solidFill>
              </a:rPr>
              <a:t>.0.99</a:t>
            </a:r>
            <a:r>
              <a:rPr lang="en-US" altLang="ja-JP" sz="1200" dirty="0" smtClean="0">
                <a:solidFill>
                  <a:srgbClr val="3333FF"/>
                </a:solidFill>
              </a:rPr>
              <a:t/>
            </a:r>
            <a:br>
              <a:rPr lang="en-US" altLang="ja-JP" sz="1200" dirty="0" smtClean="0">
                <a:solidFill>
                  <a:srgbClr val="3333FF"/>
                </a:solidFill>
              </a:rPr>
            </a:br>
            <a:r>
              <a:rPr lang="en-US" altLang="ja-JP" sz="1200" dirty="0" smtClean="0">
                <a:solidFill>
                  <a:srgbClr val="3333FF"/>
                </a:solidFill>
              </a:rPr>
              <a:t>                  </a:t>
            </a:r>
            <a:r>
              <a:rPr lang="en-US" altLang="ja-JP" sz="1200" dirty="0" smtClean="0"/>
              <a:t/>
            </a:r>
            <a:br>
              <a:rPr lang="en-US" altLang="ja-JP" sz="1200" dirty="0" smtClean="0"/>
            </a:br>
            <a:r>
              <a:rPr lang="en-US" altLang="ja-JP" sz="1200" dirty="0" smtClean="0"/>
              <a:t>L2 Switch</a:t>
            </a:r>
            <a:br>
              <a:rPr lang="en-US" altLang="ja-JP" sz="1200" dirty="0" smtClean="0"/>
            </a:br>
            <a:r>
              <a:rPr lang="en-US" altLang="ja-JP" sz="1200" dirty="0" smtClean="0"/>
              <a:t/>
            </a:r>
            <a:br>
              <a:rPr lang="en-US" altLang="ja-JP" sz="1200" dirty="0" smtClean="0"/>
            </a:br>
            <a:r>
              <a:rPr lang="en-US" altLang="ja-JP" sz="1200" dirty="0" smtClean="0"/>
              <a:t>               </a:t>
            </a:r>
            <a:r>
              <a:rPr lang="en-US" altLang="ja-JP" sz="1200" dirty="0" smtClean="0">
                <a:solidFill>
                  <a:srgbClr val="FF0000"/>
                </a:solidFill>
              </a:rPr>
              <a:t>LAN</a:t>
            </a:r>
            <a:r>
              <a:rPr lang="en-US" altLang="ja-JP" sz="1200" dirty="0" smtClean="0"/>
              <a:t> : 192.168</a:t>
            </a:r>
            <a:r>
              <a:rPr lang="en-US" altLang="ja-JP" sz="1200" dirty="0" smtClean="0">
                <a:solidFill>
                  <a:srgbClr val="FF0000"/>
                </a:solidFill>
              </a:rPr>
              <a:t>.0.xxx</a:t>
            </a:r>
            <a:br>
              <a:rPr lang="en-US" altLang="ja-JP" sz="1200" dirty="0" smtClean="0">
                <a:solidFill>
                  <a:srgbClr val="FF0000"/>
                </a:solidFill>
              </a:rPr>
            </a:br>
            <a:r>
              <a:rPr lang="en-US" altLang="ja-JP" sz="1200" dirty="0" smtClean="0">
                <a:solidFill>
                  <a:srgbClr val="FF0000"/>
                </a:solidFill>
              </a:rPr>
              <a:t>                    </a:t>
            </a:r>
            <a:r>
              <a:rPr lang="en-US" altLang="ja-JP" sz="1200" dirty="0" smtClean="0">
                <a:solidFill>
                  <a:srgbClr val="3333FF"/>
                </a:solidFill>
              </a:rPr>
              <a:t>to </a:t>
            </a:r>
            <a:r>
              <a:rPr lang="en-US" altLang="ja-JP" sz="1200" dirty="0" smtClean="0"/>
              <a:t>192.168</a:t>
            </a:r>
            <a:r>
              <a:rPr lang="en-US" altLang="ja-JP" sz="1200" dirty="0" smtClean="0">
                <a:solidFill>
                  <a:srgbClr val="3333FF"/>
                </a:solidFill>
              </a:rPr>
              <a:t>.11.xxx</a:t>
            </a:r>
            <a:r>
              <a:rPr lang="en-US" altLang="ja-JP" sz="1200" dirty="0" smtClean="0">
                <a:solidFill>
                  <a:srgbClr val="FF0000"/>
                </a:solidFill>
              </a:rPr>
              <a:t> </a:t>
            </a:r>
            <a:endParaRPr lang="ja-JP" altLang="en-US" sz="1200" dirty="0">
              <a:solidFill>
                <a:srgbClr val="FF0000"/>
              </a:solidFill>
            </a:endParaRPr>
          </a:p>
        </p:txBody>
      </p:sp>
      <p:sp>
        <p:nvSpPr>
          <p:cNvPr id="11" name="Line 16"/>
          <p:cNvSpPr>
            <a:spLocks noChangeShapeType="1"/>
          </p:cNvSpPr>
          <p:nvPr/>
        </p:nvSpPr>
        <p:spPr bwMode="auto">
          <a:xfrm flipV="1">
            <a:off x="3905998" y="3886618"/>
            <a:ext cx="1234358" cy="43419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3" name="Line 17"/>
          <p:cNvSpPr>
            <a:spLocks noChangeShapeType="1"/>
          </p:cNvSpPr>
          <p:nvPr/>
        </p:nvSpPr>
        <p:spPr bwMode="auto">
          <a:xfrm flipV="1">
            <a:off x="5140356" y="3687585"/>
            <a:ext cx="1234358" cy="31606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2" name="Line 16"/>
          <p:cNvSpPr>
            <a:spLocks noChangeShapeType="1"/>
          </p:cNvSpPr>
          <p:nvPr/>
        </p:nvSpPr>
        <p:spPr bwMode="auto">
          <a:xfrm flipV="1">
            <a:off x="4599376" y="3925605"/>
            <a:ext cx="540979" cy="49406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3" name="Line 16"/>
          <p:cNvSpPr>
            <a:spLocks noChangeShapeType="1"/>
          </p:cNvSpPr>
          <p:nvPr/>
        </p:nvSpPr>
        <p:spPr bwMode="auto">
          <a:xfrm flipH="1" flipV="1">
            <a:off x="5140355" y="3925605"/>
            <a:ext cx="214545" cy="49406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4" name="Line 16"/>
          <p:cNvSpPr>
            <a:spLocks noChangeShapeType="1"/>
          </p:cNvSpPr>
          <p:nvPr/>
        </p:nvSpPr>
        <p:spPr bwMode="auto">
          <a:xfrm>
            <a:off x="5140355" y="3913348"/>
            <a:ext cx="836511" cy="50632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25" name="Picture 21" descr="MC90022353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4160" y="3745612"/>
            <a:ext cx="968375" cy="3262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4249232" y="4194900"/>
            <a:ext cx="737166" cy="44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Line 17"/>
          <p:cNvSpPr>
            <a:spLocks noChangeShapeType="1"/>
          </p:cNvSpPr>
          <p:nvPr/>
        </p:nvSpPr>
        <p:spPr bwMode="auto">
          <a:xfrm flipH="1" flipV="1">
            <a:off x="6375397" y="3003151"/>
            <a:ext cx="390802" cy="525609"/>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51" name="Picture 2" descr="C:\Users\5167824\Desktop\KX-TGP600(BaseUnit)_low[1]\KX-HDV130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8353" y="4244454"/>
            <a:ext cx="454211" cy="410052"/>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81"/>
          <p:cNvSpPr>
            <a:spLocks noChangeArrowheads="1"/>
          </p:cNvSpPr>
          <p:nvPr/>
        </p:nvSpPr>
        <p:spPr bwMode="auto">
          <a:xfrm>
            <a:off x="6077874" y="3386248"/>
            <a:ext cx="1030444" cy="338554"/>
          </a:xfrm>
          <a:prstGeom prst="rect">
            <a:avLst/>
          </a:prstGeom>
          <a:solidFill>
            <a:srgbClr val="3333FF"/>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lang="en-US" altLang="ja-JP" dirty="0" smtClean="0">
                <a:solidFill>
                  <a:schemeClr val="bg1"/>
                </a:solidFill>
              </a:rPr>
              <a:t>KX-HTS</a:t>
            </a:r>
            <a:endParaRPr lang="ja-JP" altLang="en-US" sz="800" dirty="0">
              <a:solidFill>
                <a:schemeClr val="bg1"/>
              </a:solidFill>
            </a:endParaRPr>
          </a:p>
        </p:txBody>
      </p:sp>
      <p:sp>
        <p:nvSpPr>
          <p:cNvPr id="93" name="Line 16"/>
          <p:cNvSpPr>
            <a:spLocks noChangeShapeType="1"/>
          </p:cNvSpPr>
          <p:nvPr/>
        </p:nvSpPr>
        <p:spPr bwMode="auto">
          <a:xfrm flipV="1">
            <a:off x="4067872" y="3003151"/>
            <a:ext cx="2307525" cy="2"/>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89" name="Line 16"/>
          <p:cNvSpPr>
            <a:spLocks noChangeShapeType="1"/>
          </p:cNvSpPr>
          <p:nvPr/>
        </p:nvSpPr>
        <p:spPr bwMode="auto">
          <a:xfrm flipH="1" flipV="1">
            <a:off x="4139874" y="2908233"/>
            <a:ext cx="1" cy="55377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92" name="Picture 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4423" y="3269194"/>
            <a:ext cx="667252" cy="62109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 name="Line 16"/>
          <p:cNvSpPr>
            <a:spLocks noChangeShapeType="1"/>
          </p:cNvSpPr>
          <p:nvPr/>
        </p:nvSpPr>
        <p:spPr bwMode="auto">
          <a:xfrm flipV="1">
            <a:off x="3342186" y="2901834"/>
            <a:ext cx="797689" cy="560171"/>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97" name="Picture 4"/>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839949" y="3375664"/>
            <a:ext cx="737166" cy="44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 name="Line 16"/>
          <p:cNvSpPr>
            <a:spLocks noChangeShapeType="1"/>
          </p:cNvSpPr>
          <p:nvPr/>
        </p:nvSpPr>
        <p:spPr bwMode="auto">
          <a:xfrm flipV="1">
            <a:off x="4139876" y="2446882"/>
            <a:ext cx="482440" cy="461352"/>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99" name="Picture 66" descr="MC90043256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2186" y="2332080"/>
            <a:ext cx="1465390" cy="109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0" name="Group 102"/>
          <p:cNvGrpSpPr>
            <a:grpSpLocks/>
          </p:cNvGrpSpPr>
          <p:nvPr/>
        </p:nvGrpSpPr>
        <p:grpSpPr bwMode="auto">
          <a:xfrm>
            <a:off x="4220340" y="2081280"/>
            <a:ext cx="938180" cy="570316"/>
            <a:chOff x="2290" y="1480"/>
            <a:chExt cx="589" cy="347"/>
          </a:xfrm>
        </p:grpSpPr>
        <p:grpSp>
          <p:nvGrpSpPr>
            <p:cNvPr id="101" name="Group 103"/>
            <p:cNvGrpSpPr>
              <a:grpSpLocks/>
            </p:cNvGrpSpPr>
            <p:nvPr/>
          </p:nvGrpSpPr>
          <p:grpSpPr bwMode="auto">
            <a:xfrm>
              <a:off x="2381" y="1480"/>
              <a:ext cx="409" cy="347"/>
              <a:chOff x="2336" y="1557"/>
              <a:chExt cx="484" cy="347"/>
            </a:xfrm>
          </p:grpSpPr>
          <p:sp>
            <p:nvSpPr>
              <p:cNvPr id="103" name="Oval 104"/>
              <p:cNvSpPr>
                <a:spLocks noChangeArrowheads="1"/>
              </p:cNvSpPr>
              <p:nvPr/>
            </p:nvSpPr>
            <p:spPr bwMode="auto">
              <a:xfrm>
                <a:off x="2336" y="1659"/>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4" name="Oval 105"/>
              <p:cNvSpPr>
                <a:spLocks noChangeArrowheads="1"/>
              </p:cNvSpPr>
              <p:nvPr/>
            </p:nvSpPr>
            <p:spPr bwMode="auto">
              <a:xfrm>
                <a:off x="2421" y="1572"/>
                <a:ext cx="200" cy="150"/>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5" name="Oval 106"/>
              <p:cNvSpPr>
                <a:spLocks noChangeArrowheads="1"/>
              </p:cNvSpPr>
              <p:nvPr/>
            </p:nvSpPr>
            <p:spPr bwMode="auto">
              <a:xfrm>
                <a:off x="2543" y="1557"/>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6" name="Oval 107"/>
              <p:cNvSpPr>
                <a:spLocks noChangeArrowheads="1"/>
              </p:cNvSpPr>
              <p:nvPr/>
            </p:nvSpPr>
            <p:spPr bwMode="auto">
              <a:xfrm>
                <a:off x="2384" y="1755"/>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7" name="Oval 108"/>
              <p:cNvSpPr>
                <a:spLocks noChangeArrowheads="1"/>
              </p:cNvSpPr>
              <p:nvPr/>
            </p:nvSpPr>
            <p:spPr bwMode="auto">
              <a:xfrm>
                <a:off x="2527" y="1755"/>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8" name="Oval 109"/>
              <p:cNvSpPr>
                <a:spLocks noChangeArrowheads="1"/>
              </p:cNvSpPr>
              <p:nvPr/>
            </p:nvSpPr>
            <p:spPr bwMode="auto">
              <a:xfrm>
                <a:off x="2467" y="1643"/>
                <a:ext cx="200"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sp>
            <p:nvSpPr>
              <p:cNvPr id="109" name="Oval 110"/>
              <p:cNvSpPr>
                <a:spLocks noChangeArrowheads="1"/>
              </p:cNvSpPr>
              <p:nvPr/>
            </p:nvSpPr>
            <p:spPr bwMode="auto">
              <a:xfrm>
                <a:off x="2621" y="1643"/>
                <a:ext cx="199" cy="149"/>
              </a:xfrm>
              <a:prstGeom prst="ellipse">
                <a:avLst/>
              </a:prstGeom>
              <a:gradFill rotWithShape="0">
                <a:gsLst>
                  <a:gs pos="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grpSp>
        <p:sp>
          <p:nvSpPr>
            <p:cNvPr id="102" name="Text Box 111"/>
            <p:cNvSpPr txBox="1">
              <a:spLocks noChangeArrowheads="1"/>
            </p:cNvSpPr>
            <p:nvPr/>
          </p:nvSpPr>
          <p:spPr bwMode="auto">
            <a:xfrm>
              <a:off x="2290" y="1499"/>
              <a:ext cx="589" cy="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pPr>
              <a:r>
                <a:rPr kumimoji="0" lang="en-US" altLang="ja-JP" sz="1200" b="1" dirty="0" smtClean="0">
                  <a:latin typeface="Times New Roman" pitchFamily="18" charset="0"/>
                </a:rPr>
                <a:t>Internet</a:t>
              </a:r>
              <a:endParaRPr kumimoji="0" lang="en-US" altLang="ja-JP" sz="1200" b="1" dirty="0">
                <a:latin typeface="Times New Roman" pitchFamily="18" charset="0"/>
              </a:endParaRPr>
            </a:p>
          </p:txBody>
        </p:sp>
      </p:grpSp>
      <p:sp>
        <p:nvSpPr>
          <p:cNvPr id="67" name="Rectangle 71"/>
          <p:cNvSpPr>
            <a:spLocks noChangeArrowheads="1"/>
          </p:cNvSpPr>
          <p:nvPr/>
        </p:nvSpPr>
        <p:spPr bwMode="auto">
          <a:xfrm>
            <a:off x="6914483" y="3687194"/>
            <a:ext cx="2229517" cy="584775"/>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t>192.168</a:t>
            </a:r>
            <a:r>
              <a:rPr lang="en-US" altLang="ja-JP" dirty="0" smtClean="0">
                <a:solidFill>
                  <a:srgbClr val="FF0000"/>
                </a:solidFill>
              </a:rPr>
              <a:t>.0.101</a:t>
            </a:r>
            <a:br>
              <a:rPr lang="en-US" altLang="ja-JP" dirty="0" smtClean="0">
                <a:solidFill>
                  <a:srgbClr val="FF0000"/>
                </a:solidFill>
              </a:rPr>
            </a:br>
            <a:r>
              <a:rPr lang="en-US" altLang="ja-JP" dirty="0" smtClean="0">
                <a:solidFill>
                  <a:srgbClr val="3333FF"/>
                </a:solidFill>
              </a:rPr>
              <a:t>     to </a:t>
            </a:r>
            <a:r>
              <a:rPr lang="en-US" altLang="ja-JP" dirty="0" smtClean="0"/>
              <a:t>192.168</a:t>
            </a:r>
            <a:r>
              <a:rPr lang="en-US" altLang="ja-JP" dirty="0" smtClean="0">
                <a:solidFill>
                  <a:srgbClr val="3333FF"/>
                </a:solidFill>
              </a:rPr>
              <a:t>.11.101</a:t>
            </a:r>
            <a:endParaRPr lang="ja-JP" altLang="en-US" dirty="0">
              <a:solidFill>
                <a:srgbClr val="3333FF"/>
              </a:solidFill>
            </a:endParaRPr>
          </a:p>
        </p:txBody>
      </p:sp>
      <p:pic>
        <p:nvPicPr>
          <p:cNvPr id="70" name="Picture 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3033" y="4041531"/>
            <a:ext cx="667252" cy="62109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 name="Picture 2" descr="C:\Users\5167824\Desktop\KX-TGP600(BaseUnit)_low[1]\KX-HDV130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2104" y="4248570"/>
            <a:ext cx="454211" cy="410052"/>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71"/>
          <p:cNvSpPr>
            <a:spLocks noChangeArrowheads="1"/>
          </p:cNvSpPr>
          <p:nvPr/>
        </p:nvSpPr>
        <p:spPr bwMode="auto">
          <a:xfrm>
            <a:off x="569740" y="3271627"/>
            <a:ext cx="2581240" cy="1569660"/>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t>Dealer does not need to discuss with IP network administrator of existing router about IP address of each IP phone because segment is different.</a:t>
            </a:r>
            <a:endParaRPr lang="ja-JP" altLang="en-US" dirty="0">
              <a:solidFill>
                <a:srgbClr val="3333FF"/>
              </a:solidFill>
            </a:endParaRPr>
          </a:p>
        </p:txBody>
      </p:sp>
    </p:spTree>
    <p:extLst>
      <p:ext uri="{BB962C8B-B14F-4D97-AF65-F5344CB8AC3E}">
        <p14:creationId xmlns:p14="http://schemas.microsoft.com/office/powerpoint/2010/main" val="24501114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58. Change IP address of LAN.</a:t>
            </a:r>
            <a:endParaRPr lang="en-US" altLang="ja-JP" sz="2800" b="1" u="none" dirty="0">
              <a:solidFill>
                <a:schemeClr val="bg1"/>
              </a:solidFill>
              <a:latin typeface="Arial" pitchFamily="34" charset="0"/>
              <a:sym typeface="ＭＳ Ｐゴシック" pitchFamily="50" charset="-128"/>
            </a:endParaRPr>
          </a:p>
        </p:txBody>
      </p:sp>
      <p:sp>
        <p:nvSpPr>
          <p:cNvPr id="8" name="Rectangle 71"/>
          <p:cNvSpPr>
            <a:spLocks noChangeArrowheads="1"/>
          </p:cNvSpPr>
          <p:nvPr/>
        </p:nvSpPr>
        <p:spPr bwMode="auto">
          <a:xfrm>
            <a:off x="4834428" y="3151751"/>
            <a:ext cx="3889442" cy="1200329"/>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1200" dirty="0" smtClean="0"/>
              <a:t>                                            </a:t>
            </a:r>
            <a:r>
              <a:rPr lang="en-US" altLang="ja-JP" sz="1200" dirty="0" smtClean="0">
                <a:solidFill>
                  <a:srgbClr val="0000CC"/>
                </a:solidFill>
              </a:rPr>
              <a:t>WAN : </a:t>
            </a:r>
            <a:r>
              <a:rPr lang="en-US" altLang="ja-JP" sz="1200" dirty="0" smtClean="0"/>
              <a:t>192.168</a:t>
            </a:r>
            <a:r>
              <a:rPr lang="en-US" altLang="ja-JP" sz="1200" dirty="0" smtClean="0">
                <a:solidFill>
                  <a:srgbClr val="0000CC"/>
                </a:solidFill>
              </a:rPr>
              <a:t>.0.99</a:t>
            </a:r>
            <a:r>
              <a:rPr lang="en-US" altLang="ja-JP" sz="1200" dirty="0" smtClean="0">
                <a:solidFill>
                  <a:srgbClr val="3333FF"/>
                </a:solidFill>
              </a:rPr>
              <a:t/>
            </a:r>
            <a:br>
              <a:rPr lang="en-US" altLang="ja-JP" sz="1200" dirty="0" smtClean="0">
                <a:solidFill>
                  <a:srgbClr val="3333FF"/>
                </a:solidFill>
              </a:rPr>
            </a:br>
            <a:r>
              <a:rPr lang="en-US" altLang="ja-JP" sz="1200" dirty="0" smtClean="0">
                <a:solidFill>
                  <a:srgbClr val="3333FF"/>
                </a:solidFill>
              </a:rPr>
              <a:t>                  </a:t>
            </a:r>
            <a:r>
              <a:rPr lang="en-US" altLang="ja-JP" sz="1200" dirty="0" smtClean="0"/>
              <a:t/>
            </a:r>
            <a:br>
              <a:rPr lang="en-US" altLang="ja-JP" sz="1200" dirty="0" smtClean="0"/>
            </a:br>
            <a:r>
              <a:rPr lang="en-US" altLang="ja-JP" sz="1200" dirty="0" smtClean="0"/>
              <a:t>L2 Switch</a:t>
            </a:r>
            <a:br>
              <a:rPr lang="en-US" altLang="ja-JP" sz="1200" dirty="0" smtClean="0"/>
            </a:br>
            <a:r>
              <a:rPr lang="en-US" altLang="ja-JP" sz="1200" dirty="0" smtClean="0"/>
              <a:t/>
            </a:r>
            <a:br>
              <a:rPr lang="en-US" altLang="ja-JP" sz="1200" dirty="0" smtClean="0"/>
            </a:br>
            <a:r>
              <a:rPr lang="en-US" altLang="ja-JP" sz="1200" dirty="0" smtClean="0"/>
              <a:t>               </a:t>
            </a:r>
            <a:r>
              <a:rPr lang="en-US" altLang="ja-JP" sz="1200" dirty="0" smtClean="0">
                <a:solidFill>
                  <a:srgbClr val="FF0000"/>
                </a:solidFill>
              </a:rPr>
              <a:t>LAN</a:t>
            </a:r>
            <a:r>
              <a:rPr lang="en-US" altLang="ja-JP" sz="1200" dirty="0" smtClean="0"/>
              <a:t> : 192.168</a:t>
            </a:r>
            <a:r>
              <a:rPr lang="en-US" altLang="ja-JP" sz="1200" dirty="0" smtClean="0">
                <a:solidFill>
                  <a:srgbClr val="FF0000"/>
                </a:solidFill>
              </a:rPr>
              <a:t>.0.xxx</a:t>
            </a:r>
            <a:br>
              <a:rPr lang="en-US" altLang="ja-JP" sz="1200" dirty="0" smtClean="0">
                <a:solidFill>
                  <a:srgbClr val="FF0000"/>
                </a:solidFill>
              </a:rPr>
            </a:br>
            <a:r>
              <a:rPr lang="en-US" altLang="ja-JP" sz="1200" dirty="0" smtClean="0">
                <a:solidFill>
                  <a:srgbClr val="FF0000"/>
                </a:solidFill>
              </a:rPr>
              <a:t>                    </a:t>
            </a:r>
            <a:r>
              <a:rPr lang="en-US" altLang="ja-JP" sz="1200" dirty="0" smtClean="0">
                <a:solidFill>
                  <a:srgbClr val="3333FF"/>
                </a:solidFill>
              </a:rPr>
              <a:t>to </a:t>
            </a:r>
            <a:r>
              <a:rPr lang="en-US" altLang="ja-JP" sz="1200" dirty="0" smtClean="0"/>
              <a:t>192.168</a:t>
            </a:r>
            <a:r>
              <a:rPr lang="en-US" altLang="ja-JP" sz="1200" dirty="0" smtClean="0">
                <a:solidFill>
                  <a:srgbClr val="3333FF"/>
                </a:solidFill>
              </a:rPr>
              <a:t>.11.xxx</a:t>
            </a:r>
            <a:r>
              <a:rPr lang="en-US" altLang="ja-JP" sz="1200" dirty="0" smtClean="0">
                <a:solidFill>
                  <a:srgbClr val="FF0000"/>
                </a:solidFill>
              </a:rPr>
              <a:t> </a:t>
            </a:r>
            <a:endParaRPr lang="ja-JP" altLang="en-US" sz="1200" dirty="0">
              <a:solidFill>
                <a:srgbClr val="FF0000"/>
              </a:solidFill>
            </a:endParaRPr>
          </a:p>
        </p:txBody>
      </p:sp>
      <p:sp>
        <p:nvSpPr>
          <p:cNvPr id="11" name="Line 16"/>
          <p:cNvSpPr>
            <a:spLocks noChangeShapeType="1"/>
          </p:cNvSpPr>
          <p:nvPr/>
        </p:nvSpPr>
        <p:spPr bwMode="auto">
          <a:xfrm flipV="1">
            <a:off x="3905998" y="3886618"/>
            <a:ext cx="1234358" cy="43419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13" name="Line 17"/>
          <p:cNvSpPr>
            <a:spLocks noChangeShapeType="1"/>
          </p:cNvSpPr>
          <p:nvPr/>
        </p:nvSpPr>
        <p:spPr bwMode="auto">
          <a:xfrm flipV="1">
            <a:off x="5140356" y="3687585"/>
            <a:ext cx="1234358" cy="31606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2" name="Line 16"/>
          <p:cNvSpPr>
            <a:spLocks noChangeShapeType="1"/>
          </p:cNvSpPr>
          <p:nvPr/>
        </p:nvSpPr>
        <p:spPr bwMode="auto">
          <a:xfrm flipV="1">
            <a:off x="4599376" y="3925605"/>
            <a:ext cx="540979" cy="49406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3" name="Line 16"/>
          <p:cNvSpPr>
            <a:spLocks noChangeShapeType="1"/>
          </p:cNvSpPr>
          <p:nvPr/>
        </p:nvSpPr>
        <p:spPr bwMode="auto">
          <a:xfrm flipH="1" flipV="1">
            <a:off x="5140355" y="3925605"/>
            <a:ext cx="214545" cy="49406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sp>
        <p:nvSpPr>
          <p:cNvPr id="24" name="Line 16"/>
          <p:cNvSpPr>
            <a:spLocks noChangeShapeType="1"/>
          </p:cNvSpPr>
          <p:nvPr/>
        </p:nvSpPr>
        <p:spPr bwMode="auto">
          <a:xfrm>
            <a:off x="5140355" y="3913348"/>
            <a:ext cx="836511" cy="50632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25" name="Picture 21" descr="MC90022353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4160" y="3745612"/>
            <a:ext cx="968375" cy="3262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4249232" y="4194900"/>
            <a:ext cx="737166" cy="44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Line 17"/>
          <p:cNvSpPr>
            <a:spLocks noChangeShapeType="1"/>
          </p:cNvSpPr>
          <p:nvPr/>
        </p:nvSpPr>
        <p:spPr bwMode="auto">
          <a:xfrm flipH="1" flipV="1">
            <a:off x="6375397" y="3003151"/>
            <a:ext cx="390802" cy="525609"/>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dirty="0"/>
          </a:p>
        </p:txBody>
      </p:sp>
      <p:pic>
        <p:nvPicPr>
          <p:cNvPr id="51" name="Picture 2" descr="C:\Users\5167824\Desktop\KX-TGP600(BaseUnit)_low[1]\KX-HDV130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8353" y="4244454"/>
            <a:ext cx="454211" cy="410052"/>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81"/>
          <p:cNvSpPr>
            <a:spLocks noChangeArrowheads="1"/>
          </p:cNvSpPr>
          <p:nvPr/>
        </p:nvSpPr>
        <p:spPr bwMode="auto">
          <a:xfrm>
            <a:off x="6077874" y="3386248"/>
            <a:ext cx="1030444" cy="338554"/>
          </a:xfrm>
          <a:prstGeom prst="rect">
            <a:avLst/>
          </a:prstGeom>
          <a:solidFill>
            <a:srgbClr val="3333FF"/>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r>
              <a:rPr lang="en-US" altLang="ja-JP" dirty="0" smtClean="0">
                <a:solidFill>
                  <a:schemeClr val="bg1"/>
                </a:solidFill>
              </a:rPr>
              <a:t>KX-HTS</a:t>
            </a:r>
            <a:endParaRPr lang="ja-JP" altLang="en-US" sz="800" dirty="0">
              <a:solidFill>
                <a:schemeClr val="bg1"/>
              </a:solidFill>
            </a:endParaRPr>
          </a:p>
        </p:txBody>
      </p:sp>
      <p:sp>
        <p:nvSpPr>
          <p:cNvPr id="67" name="Rectangle 71"/>
          <p:cNvSpPr>
            <a:spLocks noChangeArrowheads="1"/>
          </p:cNvSpPr>
          <p:nvPr/>
        </p:nvSpPr>
        <p:spPr bwMode="auto">
          <a:xfrm>
            <a:off x="6914483" y="3687194"/>
            <a:ext cx="2229517" cy="584775"/>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dirty="0" smtClean="0"/>
              <a:t>192.168</a:t>
            </a:r>
            <a:r>
              <a:rPr lang="en-US" altLang="ja-JP" dirty="0" smtClean="0">
                <a:solidFill>
                  <a:srgbClr val="FF0000"/>
                </a:solidFill>
              </a:rPr>
              <a:t>.0.101</a:t>
            </a:r>
            <a:br>
              <a:rPr lang="en-US" altLang="ja-JP" dirty="0" smtClean="0">
                <a:solidFill>
                  <a:srgbClr val="FF0000"/>
                </a:solidFill>
              </a:rPr>
            </a:br>
            <a:r>
              <a:rPr lang="en-US" altLang="ja-JP" dirty="0" smtClean="0">
                <a:solidFill>
                  <a:srgbClr val="3333FF"/>
                </a:solidFill>
              </a:rPr>
              <a:t>     to </a:t>
            </a:r>
            <a:r>
              <a:rPr lang="en-US" altLang="ja-JP" dirty="0" smtClean="0"/>
              <a:t>192.168</a:t>
            </a:r>
            <a:r>
              <a:rPr lang="en-US" altLang="ja-JP" dirty="0" smtClean="0">
                <a:solidFill>
                  <a:srgbClr val="3333FF"/>
                </a:solidFill>
              </a:rPr>
              <a:t>.11.101</a:t>
            </a:r>
            <a:endParaRPr lang="ja-JP" altLang="en-US" dirty="0">
              <a:solidFill>
                <a:srgbClr val="3333FF"/>
              </a:solidFill>
            </a:endParaRPr>
          </a:p>
        </p:txBody>
      </p:sp>
      <p:pic>
        <p:nvPicPr>
          <p:cNvPr id="70" name="Picture 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3033" y="4041531"/>
            <a:ext cx="667252" cy="62109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 name="Picture 2" descr="C:\Users\5167824\Desktop\KX-TGP600(BaseUnit)_low[1]\KX-HDV130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2104" y="4248570"/>
            <a:ext cx="454211" cy="4100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506" y="767655"/>
            <a:ext cx="47148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角丸四角形 39"/>
          <p:cNvSpPr/>
          <p:nvPr/>
        </p:nvSpPr>
        <p:spPr>
          <a:xfrm>
            <a:off x="3632883" y="2656704"/>
            <a:ext cx="472048" cy="609251"/>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41" name="角丸四角形 40"/>
          <p:cNvSpPr/>
          <p:nvPr/>
        </p:nvSpPr>
        <p:spPr>
          <a:xfrm>
            <a:off x="3632883" y="1396140"/>
            <a:ext cx="472048" cy="304626"/>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0898" y="1145796"/>
            <a:ext cx="3119635" cy="9479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4" name="角丸四角形 43"/>
          <p:cNvSpPr/>
          <p:nvPr/>
        </p:nvSpPr>
        <p:spPr>
          <a:xfrm>
            <a:off x="5275458" y="951470"/>
            <a:ext cx="3448412" cy="1346887"/>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Tree>
    <p:extLst>
      <p:ext uri="{BB962C8B-B14F-4D97-AF65-F5344CB8AC3E}">
        <p14:creationId xmlns:p14="http://schemas.microsoft.com/office/powerpoint/2010/main" val="42927391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42926" y="1039416"/>
            <a:ext cx="8067675"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spcBef>
                <a:spcPct val="0"/>
              </a:spcBef>
            </a:pPr>
            <a:r>
              <a:rPr lang="en-US" altLang="ja-JP" sz="4000" b="1" dirty="0">
                <a:solidFill>
                  <a:schemeClr val="bg1"/>
                </a:solidFill>
              </a:rPr>
              <a:t>Thank you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190501" y="-9502"/>
            <a:ext cx="8791575" cy="50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36000" bIns="36000" anchor="ct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a:solidFill>
                  <a:schemeClr val="bg1"/>
                </a:solidFill>
                <a:sym typeface="ＭＳ Ｐゴシック" pitchFamily="50" charset="-128"/>
              </a:rPr>
              <a:t>Revision</a:t>
            </a:r>
          </a:p>
        </p:txBody>
      </p:sp>
      <p:graphicFrame>
        <p:nvGraphicFramePr>
          <p:cNvPr id="4" name="Group 33"/>
          <p:cNvGraphicFramePr>
            <a:graphicFrameLocks noGrp="1"/>
          </p:cNvGraphicFramePr>
          <p:nvPr>
            <p:extLst>
              <p:ext uri="{D42A27DB-BD31-4B8C-83A1-F6EECF244321}">
                <p14:modId xmlns:p14="http://schemas.microsoft.com/office/powerpoint/2010/main" val="190078975"/>
              </p:ext>
            </p:extLst>
          </p:nvPr>
        </p:nvGraphicFramePr>
        <p:xfrm>
          <a:off x="409576" y="708422"/>
          <a:ext cx="8264525" cy="3993144"/>
        </p:xfrm>
        <a:graphic>
          <a:graphicData uri="http://schemas.openxmlformats.org/drawingml/2006/table">
            <a:tbl>
              <a:tblPr/>
              <a:tblGrid>
                <a:gridCol w="1654002"/>
                <a:gridCol w="1519881"/>
                <a:gridCol w="5090642"/>
              </a:tblGrid>
              <a:tr h="251543">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Date</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No.</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Change</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278285">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June 30, 2015</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All</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First draft</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5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July 23, 2015</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All</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2nd draft</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543">
                <a:tc row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July 28, 2016</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Chapter 3 &amp; 4 </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Page was sorted.</a:t>
                      </a:r>
                      <a:b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b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Some pages were moved to step by step guide No.4.</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543">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endParaRP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Chapter 5</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GUI for programing was added. </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543">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endParaRP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Chapter 6</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Chapter 6 was moved to 56 and 57 in chapter 5. </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543">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endParaRP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All</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First official release</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543">
                <a:tc rowSpan="4">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en-US" altLang="ja-JP" sz="1600" b="0" i="0" u="none" strike="noStrike" kern="1200" cap="none" normalizeH="0" baseline="0" dirty="0" smtClean="0">
                          <a:ln>
                            <a:noFill/>
                          </a:ln>
                          <a:solidFill>
                            <a:schemeClr val="tx1"/>
                          </a:solidFill>
                          <a:effectLst/>
                          <a:latin typeface="+mn-lt"/>
                          <a:ea typeface="ＭＳ Ｐゴシック" pitchFamily="50" charset="-128"/>
                          <a:cs typeface="Arial" pitchFamily="34" charset="0"/>
                        </a:rPr>
                        <a:t>August 8, 2016</a:t>
                      </a:r>
                      <a:endPar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endParaRP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33 (Page 26)</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ja-JP" sz="1600" dirty="0" smtClean="0"/>
                        <a:t>&lt;Apply&gt; is required for any programming.</a:t>
                      </a:r>
                      <a:endPar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endParaRP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543">
                <a:tc vMerge="1">
                  <a:txBody>
                    <a:bodyPr/>
                    <a:lstStyle/>
                    <a:p>
                      <a:endParaRPr kumimoji="1" lang="ja-JP" alt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34 (Page 27)</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Example was revised.</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543">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endParaRP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56 (Page 40)</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Example of IP address was revised.</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543">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endParaRP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58 (Page 42)</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Explanation to change IP address was added.</a:t>
                      </a: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5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Sept 1, 2016</a:t>
                      </a:r>
                      <a:endPar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endParaRP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24 (Page 17)</a:t>
                      </a:r>
                      <a:endPar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endParaRP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rPr>
                        <a:t>Explanation was added for “0 or 9”.</a:t>
                      </a:r>
                      <a:endParaRPr kumimoji="1" lang="en-US" altLang="ja-JP" sz="1600" b="0" i="0" u="none" strike="noStrike" cap="none" normalizeH="0" baseline="0" dirty="0" smtClean="0">
                        <a:ln>
                          <a:noFill/>
                        </a:ln>
                        <a:solidFill>
                          <a:schemeClr val="tx1"/>
                        </a:solidFill>
                        <a:effectLst/>
                        <a:latin typeface="+mj-lt"/>
                        <a:ea typeface="ＭＳ Ｐゴシック" pitchFamily="50" charset="-128"/>
                        <a:cs typeface="Arial" pitchFamily="34" charset="0"/>
                      </a:endParaRPr>
                    </a:p>
                  </a:txBody>
                  <a:tcPr marT="34301" marB="34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90036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90501" y="52283"/>
            <a:ext cx="8791575" cy="50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36000" bIns="36000" anchor="ctr">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eaLnBrk="1" hangingPunct="1">
              <a:spcBef>
                <a:spcPct val="0"/>
              </a:spcBef>
              <a:buSzPct val="100000"/>
            </a:pPr>
            <a:r>
              <a:rPr lang="en-US" altLang="ja-JP" sz="2800" b="1" dirty="0" smtClean="0">
                <a:solidFill>
                  <a:schemeClr val="bg1"/>
                </a:solidFill>
                <a:sym typeface="ＭＳ Ｐゴシック" pitchFamily="50" charset="-128"/>
              </a:rPr>
              <a:t>4. </a:t>
            </a:r>
            <a:r>
              <a:rPr lang="en-US" altLang="ja-JP" sz="2800" b="1" dirty="0">
                <a:solidFill>
                  <a:schemeClr val="bg1"/>
                </a:solidFill>
                <a:sym typeface="ＭＳ Ｐゴシック" pitchFamily="50" charset="-128"/>
              </a:rPr>
              <a:t>Table of Contents</a:t>
            </a:r>
          </a:p>
        </p:txBody>
      </p:sp>
      <p:graphicFrame>
        <p:nvGraphicFramePr>
          <p:cNvPr id="5" name="Group 123"/>
          <p:cNvGraphicFramePr>
            <a:graphicFrameLocks noGrp="1"/>
          </p:cNvGraphicFramePr>
          <p:nvPr>
            <p:extLst>
              <p:ext uri="{D42A27DB-BD31-4B8C-83A1-F6EECF244321}">
                <p14:modId xmlns:p14="http://schemas.microsoft.com/office/powerpoint/2010/main" val="1944592943"/>
              </p:ext>
            </p:extLst>
          </p:nvPr>
        </p:nvGraphicFramePr>
        <p:xfrm>
          <a:off x="716436" y="794921"/>
          <a:ext cx="7710873" cy="2331704"/>
        </p:xfrm>
        <a:graphic>
          <a:graphicData uri="http://schemas.openxmlformats.org/drawingml/2006/table">
            <a:tbl>
              <a:tblPr/>
              <a:tblGrid>
                <a:gridCol w="1647825"/>
                <a:gridCol w="6063048"/>
              </a:tblGrid>
              <a:tr h="297173">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j-lt"/>
                          <a:ea typeface="ＭＳ Ｐゴシック" pitchFamily="50" charset="-128"/>
                        </a:rPr>
                        <a:t>Chapter</a:t>
                      </a:r>
                    </a:p>
                  </a:txBody>
                  <a:tcPr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j-lt"/>
                          <a:ea typeface="ＭＳ Ｐゴシック" pitchFamily="50" charset="-128"/>
                        </a:rPr>
                        <a:t>Contents</a:t>
                      </a:r>
                    </a:p>
                  </a:txBody>
                  <a:tcPr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97173">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j-lt"/>
                          <a:ea typeface="ＭＳ Ｐゴシック" pitchFamily="50" charset="-128"/>
                        </a:rPr>
                        <a:t>1</a:t>
                      </a:r>
                    </a:p>
                  </a:txBody>
                  <a:tcPr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pitchFamily="34" charset="0"/>
                          <a:ea typeface="ＭＳ Ｐゴシック" pitchFamily="50" charset="-128"/>
                        </a:rPr>
                        <a:t>Installation and Initialize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73">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j-lt"/>
                          <a:ea typeface="ＭＳ Ｐゴシック" pitchFamily="50" charset="-128"/>
                        </a:rPr>
                        <a:t>2</a:t>
                      </a:r>
                    </a:p>
                  </a:txBody>
                  <a:tcPr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pitchFamily="34" charset="0"/>
                          <a:ea typeface="ＭＳ Ｐゴシック" pitchFamily="50" charset="-128"/>
                        </a:rPr>
                        <a:t>Web Maintenance Console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73">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j-lt"/>
                          <a:ea typeface="ＭＳ Ｐゴシック" pitchFamily="50" charset="-128"/>
                        </a:rPr>
                        <a:t>3</a:t>
                      </a:r>
                    </a:p>
                  </a:txBody>
                  <a:tcPr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2000" b="0" i="0" u="none" strike="noStrike" cap="none" normalizeH="0" baseline="0" dirty="0" smtClean="0">
                          <a:ln>
                            <a:noFill/>
                          </a:ln>
                          <a:solidFill>
                            <a:schemeClr val="tx1"/>
                          </a:solidFill>
                          <a:effectLst/>
                          <a:latin typeface="Arial" pitchFamily="34" charset="0"/>
                          <a:ea typeface="ＭＳ Ｐゴシック" pitchFamily="50" charset="-128"/>
                        </a:rPr>
                        <a:t>Phone Connection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73">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j-lt"/>
                          <a:ea typeface="ＭＳ Ｐゴシック" pitchFamily="50" charset="-128"/>
                        </a:rPr>
                        <a:t>4</a:t>
                      </a:r>
                    </a:p>
                  </a:txBody>
                  <a:tcPr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pitchFamily="34" charset="0"/>
                          <a:ea typeface="ＭＳ Ｐゴシック" pitchFamily="50" charset="-128"/>
                        </a:rPr>
                        <a:t>CO Line Connection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73">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j-lt"/>
                          <a:ea typeface="ＭＳ Ｐゴシック" pitchFamily="50" charset="-128"/>
                        </a:rPr>
                        <a:t>5</a:t>
                      </a:r>
                    </a:p>
                  </a:txBody>
                  <a:tcPr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j-lt"/>
                          <a:ea typeface="ＭＳ Ｐゴシック" pitchFamily="50" charset="-128"/>
                        </a:rPr>
                        <a:t>IP Configuration : LAN / Wireless LAN / WAN</a:t>
                      </a:r>
                    </a:p>
                  </a:txBody>
                  <a:tcPr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42926" y="1039416"/>
            <a:ext cx="8067675"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spcBef>
                <a:spcPct val="0"/>
              </a:spcBef>
            </a:pPr>
            <a:r>
              <a:rPr lang="en-US" altLang="ja-JP" sz="4000" b="1" dirty="0">
                <a:solidFill>
                  <a:schemeClr val="bg1"/>
                </a:solidFill>
              </a:rPr>
              <a:t>Chapter </a:t>
            </a:r>
            <a:r>
              <a:rPr lang="en-US" altLang="ja-JP" sz="4000" b="1" dirty="0" smtClean="0">
                <a:solidFill>
                  <a:schemeClr val="bg1"/>
                </a:solidFill>
              </a:rPr>
              <a:t>1</a:t>
            </a:r>
            <a:r>
              <a:rPr lang="en-US" altLang="ja-JP" sz="4000" b="1" dirty="0">
                <a:solidFill>
                  <a:schemeClr val="bg1"/>
                </a:solidFill>
              </a:rPr>
              <a:t/>
            </a:r>
            <a:br>
              <a:rPr lang="en-US" altLang="ja-JP" sz="4000" b="1" dirty="0">
                <a:solidFill>
                  <a:schemeClr val="bg1"/>
                </a:solidFill>
              </a:rPr>
            </a:br>
            <a:r>
              <a:rPr lang="en-US" altLang="ja-JP" sz="4000" b="1" dirty="0" smtClean="0">
                <a:solidFill>
                  <a:schemeClr val="bg1"/>
                </a:solidFill>
              </a:rPr>
              <a:t>Installation &amp; Initialize</a:t>
            </a:r>
            <a:endParaRPr lang="en-US" altLang="ja-JP" sz="40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11. Appearance</a:t>
            </a:r>
            <a:endParaRPr lang="en-US" altLang="ja-JP" sz="2800" b="1" u="none" dirty="0">
              <a:solidFill>
                <a:schemeClr val="bg1"/>
              </a:solidFill>
              <a:latin typeface="Arial" pitchFamily="34" charset="0"/>
              <a:sym typeface="ＭＳ Ｐゴシック" pitchFamily="50" charset="-128"/>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64" y="821974"/>
            <a:ext cx="2334436" cy="352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905" y="902042"/>
            <a:ext cx="2648204" cy="3489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5533" y="902042"/>
            <a:ext cx="2158716" cy="231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5532" y="3288065"/>
            <a:ext cx="2121646" cy="159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428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53" y="1327266"/>
            <a:ext cx="1607863" cy="125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71"/>
          <p:cNvSpPr>
            <a:spLocks noChangeArrowheads="1"/>
          </p:cNvSpPr>
          <p:nvPr/>
        </p:nvSpPr>
        <p:spPr bwMode="auto">
          <a:xfrm>
            <a:off x="714384" y="747620"/>
            <a:ext cx="771292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latin typeface="+mj-lt"/>
                <a:cs typeface="Arial" pitchFamily="34" charset="0"/>
              </a:rPr>
              <a:t>Optional card has to be installed during power-off.  </a:t>
            </a:r>
            <a:br>
              <a:rPr lang="en-US" altLang="ja-JP" sz="2000" dirty="0" smtClean="0">
                <a:latin typeface="+mj-lt"/>
                <a:cs typeface="Arial" pitchFamily="34" charset="0"/>
              </a:rPr>
            </a:br>
            <a:r>
              <a:rPr lang="en-US" altLang="ja-JP" sz="2000" dirty="0" smtClean="0">
                <a:latin typeface="+mj-lt"/>
                <a:cs typeface="Arial" pitchFamily="34" charset="0"/>
              </a:rPr>
              <a:t>1</a:t>
            </a:r>
            <a:r>
              <a:rPr lang="en-US" altLang="ja-JP" sz="2000" dirty="0">
                <a:latin typeface="+mj-lt"/>
                <a:cs typeface="Arial" pitchFamily="34" charset="0"/>
              </a:rPr>
              <a:t>. Power </a:t>
            </a:r>
            <a:r>
              <a:rPr lang="en-US" altLang="ja-JP" sz="2000" dirty="0" smtClean="0">
                <a:latin typeface="+mj-lt"/>
                <a:cs typeface="Arial" pitchFamily="34" charset="0"/>
              </a:rPr>
              <a:t>Off.</a:t>
            </a:r>
            <a:r>
              <a:rPr lang="en-US" altLang="ja-JP" sz="2000" dirty="0">
                <a:latin typeface="+mj-lt"/>
                <a:cs typeface="Arial" pitchFamily="34" charset="0"/>
              </a:rPr>
              <a:t/>
            </a:r>
            <a:br>
              <a:rPr lang="en-US" altLang="ja-JP" sz="2000" dirty="0">
                <a:latin typeface="+mj-lt"/>
                <a:cs typeface="Arial" pitchFamily="34" charset="0"/>
              </a:rPr>
            </a:br>
            <a:r>
              <a:rPr lang="en-US" altLang="ja-JP" sz="2000" dirty="0" smtClean="0">
                <a:latin typeface="+mj-lt"/>
                <a:cs typeface="Arial" pitchFamily="34" charset="0"/>
              </a:rPr>
              <a:t>2.</a:t>
            </a:r>
            <a:r>
              <a:rPr lang="ja-JP" altLang="en-US" sz="2000" dirty="0" smtClean="0">
                <a:latin typeface="+mj-lt"/>
                <a:cs typeface="Arial" pitchFamily="34" charset="0"/>
              </a:rPr>
              <a:t> </a:t>
            </a:r>
            <a:r>
              <a:rPr lang="en-US" altLang="ja-JP" sz="2000" dirty="0">
                <a:latin typeface="+mj-lt"/>
                <a:cs typeface="Arial" pitchFamily="34" charset="0"/>
              </a:rPr>
              <a:t>Remove AC cable and open a cover. </a:t>
            </a:r>
            <a:br>
              <a:rPr lang="en-US" altLang="ja-JP" sz="2000" dirty="0">
                <a:latin typeface="+mj-lt"/>
                <a:cs typeface="Arial" pitchFamily="34" charset="0"/>
              </a:rPr>
            </a:br>
            <a:r>
              <a:rPr lang="en-US" altLang="ja-JP" sz="2000" dirty="0" smtClean="0">
                <a:latin typeface="+mj-lt"/>
                <a:cs typeface="Arial" pitchFamily="34" charset="0"/>
              </a:rPr>
              <a:t>3. </a:t>
            </a:r>
            <a:r>
              <a:rPr lang="en-US" altLang="ja-JP" sz="2000" dirty="0">
                <a:latin typeface="+mj-lt"/>
                <a:cs typeface="Arial" pitchFamily="34" charset="0"/>
              </a:rPr>
              <a:t>Install required </a:t>
            </a:r>
            <a:r>
              <a:rPr lang="en-US" altLang="ja-JP" sz="2000" dirty="0" smtClean="0">
                <a:latin typeface="+mj-lt"/>
                <a:cs typeface="Arial" pitchFamily="34" charset="0"/>
              </a:rPr>
              <a:t>cards </a:t>
            </a:r>
            <a:r>
              <a:rPr lang="en-US" altLang="ja-JP" sz="2000" dirty="0">
                <a:latin typeface="+mj-lt"/>
                <a:cs typeface="Arial" pitchFamily="34" charset="0"/>
              </a:rPr>
              <a:t>to </a:t>
            </a:r>
            <a:r>
              <a:rPr lang="en-US" altLang="ja-JP" sz="2000" dirty="0" smtClean="0">
                <a:latin typeface="+mj-lt"/>
                <a:cs typeface="Arial" pitchFamily="34" charset="0"/>
              </a:rPr>
              <a:t>KX-HTS.</a:t>
            </a:r>
            <a:r>
              <a:rPr lang="en-US" altLang="ja-JP" dirty="0" smtClean="0">
                <a:latin typeface="+mj-lt"/>
                <a:cs typeface="Arial" pitchFamily="34" charset="0"/>
              </a:rPr>
              <a:t/>
            </a:r>
            <a:br>
              <a:rPr lang="en-US" altLang="ja-JP" dirty="0" smtClean="0">
                <a:latin typeface="+mj-lt"/>
                <a:cs typeface="Arial" pitchFamily="34" charset="0"/>
              </a:rPr>
            </a:br>
            <a:r>
              <a:rPr lang="en-US" altLang="ja-JP" dirty="0" smtClean="0">
                <a:latin typeface="+mj-lt"/>
                <a:cs typeface="Arial" pitchFamily="34" charset="0"/>
              </a:rPr>
              <a:t/>
            </a:r>
            <a:br>
              <a:rPr lang="en-US" altLang="ja-JP" dirty="0" smtClean="0">
                <a:latin typeface="+mj-lt"/>
                <a:cs typeface="Arial" pitchFamily="34" charset="0"/>
              </a:rPr>
            </a:br>
            <a:r>
              <a:rPr lang="en-US" altLang="ja-JP" dirty="0"/>
              <a:t>Do not turn on power when a cover is </a:t>
            </a:r>
            <a:r>
              <a:rPr lang="en-US" altLang="ja-JP" dirty="0" smtClean="0"/>
              <a:t>opening.</a:t>
            </a:r>
          </a:p>
          <a:p>
            <a:pPr algn="l" eaLnBrk="1" hangingPunct="1"/>
            <a:r>
              <a:rPr lang="en-US" altLang="ja-JP" dirty="0" smtClean="0">
                <a:latin typeface="+mj-lt"/>
              </a:rPr>
              <a:t>Remove </a:t>
            </a:r>
            <a:r>
              <a:rPr lang="en-US" altLang="ja-JP" dirty="0">
                <a:latin typeface="+mj-lt"/>
              </a:rPr>
              <a:t>blank panel perfectly.</a:t>
            </a:r>
            <a:br>
              <a:rPr lang="en-US" altLang="ja-JP" dirty="0">
                <a:latin typeface="+mj-lt"/>
              </a:rPr>
            </a:br>
            <a:r>
              <a:rPr lang="en-US" altLang="ja-JP" dirty="0">
                <a:latin typeface="+mj-lt"/>
              </a:rPr>
              <a:t>Otherwise optional card cannot be installed.</a:t>
            </a:r>
            <a:br>
              <a:rPr lang="en-US" altLang="ja-JP" dirty="0">
                <a:latin typeface="+mj-lt"/>
              </a:rPr>
            </a:br>
            <a:r>
              <a:rPr lang="en-US" altLang="ja-JP" dirty="0">
                <a:solidFill>
                  <a:srgbClr val="FF0000"/>
                </a:solidFill>
                <a:latin typeface="+mj-lt"/>
              </a:rPr>
              <a:t>Do not use a knife. </a:t>
            </a:r>
            <a:r>
              <a:rPr lang="en-US" altLang="ja-JP" dirty="0">
                <a:latin typeface="+mj-lt"/>
              </a:rPr>
              <a:t>Installer may be injured.</a:t>
            </a:r>
            <a:br>
              <a:rPr lang="en-US" altLang="ja-JP" dirty="0">
                <a:latin typeface="+mj-lt"/>
              </a:rPr>
            </a:br>
            <a:r>
              <a:rPr lang="en-US" altLang="ja-JP" dirty="0">
                <a:latin typeface="+mj-lt"/>
              </a:rPr>
              <a:t>Use a nipper.</a:t>
            </a:r>
            <a:endParaRPr lang="ja-JP" altLang="en-US" dirty="0">
              <a:latin typeface="+mj-lt"/>
            </a:endParaRPr>
          </a:p>
          <a:p>
            <a:pPr algn="l" eaLnBrk="1" hangingPunct="1"/>
            <a:r>
              <a:rPr lang="en-US" altLang="ja-JP" dirty="0">
                <a:cs typeface="Arial" pitchFamily="34" charset="0"/>
              </a:rPr>
              <a:t/>
            </a:r>
            <a:br>
              <a:rPr lang="en-US" altLang="ja-JP" dirty="0">
                <a:cs typeface="Arial" pitchFamily="34" charset="0"/>
              </a:rPr>
            </a:b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12. </a:t>
            </a:r>
            <a:r>
              <a:rPr lang="en-US" altLang="ja-JP" sz="2800" b="1" u="none" dirty="0">
                <a:solidFill>
                  <a:schemeClr val="bg1"/>
                </a:solidFill>
                <a:latin typeface="Arial" pitchFamily="34" charset="0"/>
                <a:sym typeface="ＭＳ Ｐゴシック" pitchFamily="50" charset="-128"/>
              </a:rPr>
              <a:t>Card Installation</a:t>
            </a:r>
          </a:p>
        </p:txBody>
      </p:sp>
      <p:grpSp>
        <p:nvGrpSpPr>
          <p:cNvPr id="4" name="グループ化 3"/>
          <p:cNvGrpSpPr/>
          <p:nvPr/>
        </p:nvGrpSpPr>
        <p:grpSpPr>
          <a:xfrm>
            <a:off x="6050698" y="2697312"/>
            <a:ext cx="3009900" cy="1443038"/>
            <a:chOff x="5791201" y="4238980"/>
            <a:chExt cx="3009900" cy="1924050"/>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1" y="4238980"/>
              <a:ext cx="30099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41"/>
            <p:cNvSpPr>
              <a:spLocks noChangeArrowheads="1"/>
            </p:cNvSpPr>
            <p:nvPr/>
          </p:nvSpPr>
          <p:spPr bwMode="auto">
            <a:xfrm>
              <a:off x="7416827" y="5349558"/>
              <a:ext cx="522515" cy="634761"/>
            </a:xfrm>
            <a:prstGeom prst="ellipse">
              <a:avLst/>
            </a:prstGeom>
            <a:noFill/>
            <a:ln w="22225">
              <a:solidFill>
                <a:srgbClr val="FF0000"/>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ja-JP" altLang="en-US" dirty="0"/>
            </a:p>
          </p:txBody>
        </p:sp>
        <p:sp>
          <p:nvSpPr>
            <p:cNvPr id="10" name="Oval 41"/>
            <p:cNvSpPr>
              <a:spLocks noChangeArrowheads="1"/>
            </p:cNvSpPr>
            <p:nvPr/>
          </p:nvSpPr>
          <p:spPr bwMode="auto">
            <a:xfrm>
              <a:off x="6341305" y="5332138"/>
              <a:ext cx="522515" cy="634761"/>
            </a:xfrm>
            <a:prstGeom prst="ellipse">
              <a:avLst/>
            </a:prstGeom>
            <a:noFill/>
            <a:ln w="22225">
              <a:solidFill>
                <a:srgbClr val="FF0000"/>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ja-JP" altLang="en-US" dirty="0"/>
            </a:p>
          </p:txBody>
        </p:sp>
        <p:sp>
          <p:nvSpPr>
            <p:cNvPr id="11" name="Oval 41"/>
            <p:cNvSpPr>
              <a:spLocks noChangeArrowheads="1"/>
            </p:cNvSpPr>
            <p:nvPr/>
          </p:nvSpPr>
          <p:spPr bwMode="auto">
            <a:xfrm>
              <a:off x="8274629" y="5345202"/>
              <a:ext cx="522515" cy="634761"/>
            </a:xfrm>
            <a:prstGeom prst="ellipse">
              <a:avLst/>
            </a:prstGeom>
            <a:noFill/>
            <a:ln w="22225">
              <a:solidFill>
                <a:srgbClr val="FF0000"/>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ja-JP" altLang="en-US" dirty="0"/>
            </a:p>
          </p:txBody>
        </p:sp>
      </p:grpSp>
      <p:sp>
        <p:nvSpPr>
          <p:cNvPr id="12" name="Rectangle 7"/>
          <p:cNvSpPr>
            <a:spLocks noChangeArrowheads="1"/>
          </p:cNvSpPr>
          <p:nvPr/>
        </p:nvSpPr>
        <p:spPr bwMode="auto">
          <a:xfrm>
            <a:off x="6432354" y="4140349"/>
            <a:ext cx="24883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ja-JP" sz="2000" dirty="0" smtClean="0"/>
              <a:t>This is not OK.</a:t>
            </a:r>
            <a:br>
              <a:rPr lang="en-US" altLang="ja-JP" sz="2000" dirty="0" smtClean="0"/>
            </a:br>
            <a:r>
              <a:rPr lang="en-US" altLang="ja-JP" sz="1200" dirty="0" smtClean="0"/>
              <a:t>(This picture is not KX-HTS.)</a:t>
            </a:r>
            <a:endParaRPr lang="ja-JP" altLang="en-US" sz="1200" dirty="0"/>
          </a:p>
        </p:txBody>
      </p:sp>
      <p:pic>
        <p:nvPicPr>
          <p:cNvPr id="13" name="Picture 18" descr="C:\Users\5131526\Documents\PBP-Web改善\NS300 FAQ\オプションカードが刺さらない\理想的ニッパ上.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4383" y="3529813"/>
            <a:ext cx="1781159" cy="133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Users\5131526\Documents\PBP-Web改善\NS300 FAQ\オプションカードが刺さらない\理想的ニッパ横.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0119" y="3524992"/>
            <a:ext cx="1778903" cy="133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線コネクタ 14"/>
          <p:cNvCxnSpPr/>
          <p:nvPr/>
        </p:nvCxnSpPr>
        <p:spPr>
          <a:xfrm flipV="1">
            <a:off x="2992126" y="3619231"/>
            <a:ext cx="237457" cy="48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5566866" y="3988431"/>
            <a:ext cx="237457" cy="48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618958" y="3896428"/>
            <a:ext cx="237457" cy="48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7"/>
          <p:cNvSpPr>
            <a:spLocks noChangeArrowheads="1"/>
          </p:cNvSpPr>
          <p:nvPr/>
        </p:nvSpPr>
        <p:spPr bwMode="auto">
          <a:xfrm>
            <a:off x="520102" y="3951976"/>
            <a:ext cx="1677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ja-JP" dirty="0" smtClean="0"/>
              <a:t>More than 1 cm</a:t>
            </a:r>
            <a:endParaRPr lang="ja-JP" altLang="en-US"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9578" y="1346546"/>
            <a:ext cx="1772764" cy="130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349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714384" y="747620"/>
            <a:ext cx="77129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1"/>
                </a:solidFill>
                <a:latin typeface="Arial" pitchFamily="34" charset="0"/>
                <a:ea typeface="ＭＳ Ｐゴシック" pitchFamily="50" charset="-128"/>
              </a:defRPr>
            </a:lvl1pPr>
            <a:lvl2pPr marL="742950" indent="-285750" eaLnBrk="0" hangingPunct="0">
              <a:defRPr kumimoji="1" sz="1600">
                <a:solidFill>
                  <a:schemeClr val="tx1"/>
                </a:solidFill>
                <a:latin typeface="Arial" pitchFamily="34" charset="0"/>
                <a:ea typeface="ＭＳ Ｐゴシック" pitchFamily="50" charset="-128"/>
              </a:defRPr>
            </a:lvl2pPr>
            <a:lvl3pPr marL="1143000" indent="-228600" eaLnBrk="0" hangingPunct="0">
              <a:defRPr kumimoji="1" sz="1600">
                <a:solidFill>
                  <a:schemeClr val="tx1"/>
                </a:solidFill>
                <a:latin typeface="Arial" pitchFamily="34" charset="0"/>
                <a:ea typeface="ＭＳ Ｐゴシック" pitchFamily="50" charset="-128"/>
              </a:defRPr>
            </a:lvl3pPr>
            <a:lvl4pPr marL="1600200" indent="-228600" eaLnBrk="0" hangingPunct="0">
              <a:defRPr kumimoji="1" sz="1600">
                <a:solidFill>
                  <a:schemeClr val="tx1"/>
                </a:solidFill>
                <a:latin typeface="Arial" pitchFamily="34" charset="0"/>
                <a:ea typeface="ＭＳ Ｐゴシック" pitchFamily="50" charset="-128"/>
              </a:defRPr>
            </a:lvl4pPr>
            <a:lvl5pPr marL="2057400" indent="-228600" eaLnBrk="0" hangingPunct="0">
              <a:defRPr kumimoji="1" sz="16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kumimoji="1" sz="1600">
                <a:solidFill>
                  <a:schemeClr val="tx1"/>
                </a:solidFill>
                <a:latin typeface="Arial" pitchFamily="34" charset="0"/>
                <a:ea typeface="ＭＳ Ｐゴシック" pitchFamily="50" charset="-128"/>
              </a:defRPr>
            </a:lvl9pPr>
          </a:lstStyle>
          <a:p>
            <a:pPr algn="l" eaLnBrk="1" hangingPunct="1"/>
            <a:r>
              <a:rPr lang="en-US" altLang="ja-JP" sz="2000" dirty="0" smtClean="0">
                <a:latin typeface="+mj-lt"/>
                <a:cs typeface="Arial" pitchFamily="34" charset="0"/>
              </a:rPr>
              <a:t>Install KX-HTS on wall.</a:t>
            </a:r>
            <a:r>
              <a:rPr lang="en-US" altLang="ja-JP" dirty="0" smtClean="0">
                <a:latin typeface="+mj-lt"/>
                <a:cs typeface="Arial" pitchFamily="34" charset="0"/>
              </a:rPr>
              <a:t/>
            </a:r>
            <a:br>
              <a:rPr lang="en-US" altLang="ja-JP" dirty="0" smtClean="0">
                <a:latin typeface="+mj-lt"/>
                <a:cs typeface="Arial" pitchFamily="34" charset="0"/>
              </a:rPr>
            </a:br>
            <a:r>
              <a:rPr lang="en-US" altLang="ja-JP" dirty="0">
                <a:cs typeface="Arial" pitchFamily="34" charset="0"/>
              </a:rPr>
              <a:t>KX-HTS supports </a:t>
            </a:r>
            <a:r>
              <a:rPr lang="en-US" altLang="ja-JP" dirty="0" smtClean="0">
                <a:cs typeface="Arial" pitchFamily="34" charset="0"/>
              </a:rPr>
              <a:t>router with Wireless LAN </a:t>
            </a:r>
            <a:r>
              <a:rPr lang="en-US" altLang="ja-JP" dirty="0">
                <a:cs typeface="Arial" pitchFamily="34" charset="0"/>
              </a:rPr>
              <a:t>function</a:t>
            </a:r>
            <a:r>
              <a:rPr lang="en-US" altLang="ja-JP" dirty="0" smtClean="0">
                <a:cs typeface="Arial" pitchFamily="34" charset="0"/>
              </a:rPr>
              <a:t>.</a:t>
            </a:r>
            <a:r>
              <a:rPr lang="en-US" altLang="ja-JP" dirty="0" smtClean="0">
                <a:latin typeface="+mj-lt"/>
                <a:cs typeface="Arial" pitchFamily="34" charset="0"/>
              </a:rPr>
              <a:t> </a:t>
            </a:r>
            <a:r>
              <a:rPr lang="en-US" altLang="ja-JP" sz="2000" dirty="0" smtClean="0">
                <a:latin typeface="+mj-lt"/>
                <a:cs typeface="Arial" pitchFamily="34" charset="0"/>
              </a:rPr>
              <a:t> </a:t>
            </a:r>
            <a:endParaRPr lang="ja-JP" altLang="en-US" dirty="0">
              <a:cs typeface="Arial" pitchFamily="34" charset="0"/>
            </a:endParaRPr>
          </a:p>
        </p:txBody>
      </p:sp>
      <p:sp>
        <p:nvSpPr>
          <p:cNvPr id="1397762" name="Rectangle 8"/>
          <p:cNvSpPr>
            <a:spLocks noChangeArrowheads="1"/>
          </p:cNvSpPr>
          <p:nvPr/>
        </p:nvSpPr>
        <p:spPr bwMode="auto">
          <a:xfrm>
            <a:off x="0" y="57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kumimoji="1" sz="1600" u="sng">
                <a:solidFill>
                  <a:schemeClr val="tx1"/>
                </a:solidFill>
                <a:latin typeface="ＭＳ Ｐゴシック" pitchFamily="50" charset="-128"/>
                <a:ea typeface="ＭＳ Ｐゴシック" pitchFamily="50" charset="-128"/>
              </a:defRPr>
            </a:lvl1pPr>
            <a:lvl2pPr marL="742950" indent="-285750" eaLnBrk="0" hangingPunct="0">
              <a:spcBef>
                <a:spcPct val="0"/>
              </a:spcBef>
              <a:defRPr kumimoji="1" sz="1600" u="sng">
                <a:solidFill>
                  <a:schemeClr val="tx1"/>
                </a:solidFill>
                <a:latin typeface="ＭＳ Ｐゴシック" pitchFamily="50" charset="-128"/>
                <a:ea typeface="ＭＳ Ｐゴシック" pitchFamily="50" charset="-128"/>
              </a:defRPr>
            </a:lvl2pPr>
            <a:lvl3pPr marL="1143000" indent="-228600" eaLnBrk="0" hangingPunct="0">
              <a:spcBef>
                <a:spcPct val="0"/>
              </a:spcBef>
              <a:defRPr kumimoji="1" sz="1600" u="sng">
                <a:solidFill>
                  <a:schemeClr val="tx1"/>
                </a:solidFill>
                <a:latin typeface="ＭＳ Ｐゴシック" pitchFamily="50" charset="-128"/>
                <a:ea typeface="ＭＳ Ｐゴシック" pitchFamily="50" charset="-128"/>
              </a:defRPr>
            </a:lvl3pPr>
            <a:lvl4pPr marL="1600200" indent="-228600" eaLnBrk="0" hangingPunct="0">
              <a:spcBef>
                <a:spcPct val="0"/>
              </a:spcBef>
              <a:defRPr kumimoji="1" sz="1600" u="sng">
                <a:solidFill>
                  <a:schemeClr val="tx1"/>
                </a:solidFill>
                <a:latin typeface="ＭＳ Ｐゴシック" pitchFamily="50" charset="-128"/>
                <a:ea typeface="ＭＳ Ｐゴシック" pitchFamily="50" charset="-128"/>
              </a:defRPr>
            </a:lvl4pPr>
            <a:lvl5pPr marL="2057400" indent="-228600" eaLnBrk="0" hangingPunct="0">
              <a:spcBef>
                <a:spcPct val="0"/>
              </a:spcBef>
              <a:defRPr kumimoji="1" sz="1600" u="sng">
                <a:solidFill>
                  <a:schemeClr val="tx1"/>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kumimoji="1" sz="1600" u="sng">
                <a:solidFill>
                  <a:schemeClr val="tx1"/>
                </a:solidFill>
                <a:latin typeface="ＭＳ Ｐゴシック" pitchFamily="50" charset="-128"/>
                <a:ea typeface="ＭＳ Ｐゴシック" pitchFamily="50" charset="-128"/>
              </a:defRPr>
            </a:lvl9pPr>
          </a:lstStyle>
          <a:p>
            <a:pPr eaLnBrk="1" hangingPunct="1">
              <a:buSzPct val="100000"/>
            </a:pPr>
            <a:r>
              <a:rPr lang="en-US" altLang="ja-JP" sz="2800" b="1" u="none" dirty="0" smtClean="0">
                <a:solidFill>
                  <a:schemeClr val="bg1"/>
                </a:solidFill>
                <a:latin typeface="Arial" pitchFamily="34" charset="0"/>
                <a:sym typeface="ＭＳ Ｐゴシック" pitchFamily="50" charset="-128"/>
              </a:rPr>
              <a:t>13. Wall Mounting</a:t>
            </a:r>
            <a:endParaRPr lang="en-US" altLang="ja-JP" sz="2800" b="1" u="none" dirty="0">
              <a:solidFill>
                <a:schemeClr val="bg1"/>
              </a:solidFill>
              <a:latin typeface="Arial" pitchFamily="34" charset="0"/>
              <a:sym typeface="ＭＳ Ｐゴシック"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684" y="1648216"/>
            <a:ext cx="421957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691" y="2769461"/>
            <a:ext cx="3961555" cy="148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480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デザインの設定">
  <a:themeElements>
    <a:clrScheme name="2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2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デザインの設定">
  <a:themeElements>
    <a:clrScheme name="3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3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デザインの設定">
  <a:themeElements>
    <a:clrScheme name="4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38100" cap="flat" cmpd="sng" algn="ctr">
          <a:solidFill>
            <a:srgbClr val="0000FF"/>
          </a:solidFill>
          <a:prstDash val="sysDot"/>
          <a:round/>
          <a:headEnd type="none" w="med" len="med"/>
          <a:tailEnd type="triangle" w="med" len="med"/>
        </a:ln>
        <a:effectLst>
          <a:prstShdw prst="shdw17" dist="17961" dir="2700000">
            <a:srgbClr val="0000FF">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1" i="0" u="sng"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4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標準提案書</Template>
  <TotalTime>93740</TotalTime>
  <Words>1270</Words>
  <Application>Microsoft Office PowerPoint</Application>
  <PresentationFormat>画面に合わせる (16:9)</PresentationFormat>
  <Paragraphs>243</Paragraphs>
  <Slides>44</Slides>
  <Notes>44</Notes>
  <HiddenSlides>0</HiddenSlides>
  <MMClips>0</MMClips>
  <ScaleCrop>false</ScaleCrop>
  <HeadingPairs>
    <vt:vector size="4" baseType="variant">
      <vt:variant>
        <vt:lpstr>テーマ</vt:lpstr>
      </vt:variant>
      <vt:variant>
        <vt:i4>5</vt:i4>
      </vt:variant>
      <vt:variant>
        <vt:lpstr>スライド タイトル</vt:lpstr>
      </vt:variant>
      <vt:variant>
        <vt:i4>44</vt:i4>
      </vt:variant>
    </vt:vector>
  </HeadingPairs>
  <TitlesOfParts>
    <vt:vector size="49" baseType="lpstr">
      <vt:lpstr>デザインの設定</vt:lpstr>
      <vt:lpstr>1_デザインの設定</vt:lpstr>
      <vt:lpstr>2_デザインの設定</vt:lpstr>
      <vt:lpstr>3_デザインの設定</vt:lpstr>
      <vt:lpstr>4_デザインの設定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野中 亮太&lt;nonaka.ryota@jp.panasonic.com&gt;</dc:creator>
  <cp:lastModifiedBy>野中</cp:lastModifiedBy>
  <cp:revision>5443</cp:revision>
  <dcterms:created xsi:type="dcterms:W3CDTF">2005-08-18T01:22:58Z</dcterms:created>
  <dcterms:modified xsi:type="dcterms:W3CDTF">2016-09-01T07:15:13Z</dcterms:modified>
</cp:coreProperties>
</file>